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BC6458-434B-4FF0-A42F-432C8E93CC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230441AE-2B98-4FFD-8B30-070AB4F4DD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F8FC1C4-B3E4-4348-8FA7-D3B53020E8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EB0269-DC3D-42BA-BDED-5F7ECB2B0F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FE6815D-3EA1-4BE2-B176-554CC45104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12DBD5D-336F-49DF-A20D-5CF4628550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23923E6-4242-409F-86CD-AFD0CD3987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D75CAA6-635E-41C2-B830-D7353202E4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5089074-4439-4807-A34F-4607D568EA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61C817B-F3C4-47D7-89B1-4B4B0D5D74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EB46C49-FEB8-4509-AA07-E1DE94E10C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4923823-19B8-4410-BD9A-1B9BDD98DDF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8A7839F-13CF-4E26-81FA-E616B9D4BA9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CD08264-0260-4AA8-9E33-7FA53697B4A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1B50B84-6795-426B-AB09-95C4E532A81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C896DBB-39D1-484B-9021-DB3214E545F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00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D6F2CFD-CCD8-4D2F-B86E-2C6C476AB5C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535421E-17B7-45CC-8965-3D3BF323B8B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617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67877F-F954-4E00-B5DB-446B67A3658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7276652-230F-4DD0-9A18-C300F304ECE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E2B83C7-65EC-4E37-AD77-440CAA1569D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55FF06-F1F8-40F4-8E47-691F115FFD8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1"/>
          <p:cNvSpPr/>
          <p:nvPr/>
        </p:nvSpPr>
        <p:spPr>
          <a:xfrm>
            <a:off x="0" y="360"/>
            <a:ext cx="42290280" cy="29717280"/>
          </a:xfrm>
          <a:custGeom>
            <a:avLst/>
            <a:gdLst>
              <a:gd name="textAreaLeft" fmla="*/ 0 w 42290280"/>
              <a:gd name="textAreaRight" fmla="*/ 42291000 w 42290280"/>
              <a:gd name="textAreaTop" fmla="*/ 0 h 29717280"/>
              <a:gd name="textAreaBottom" fmla="*/ 29718000 h 2971728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1" name="Group 1"/>
          <p:cNvGrpSpPr/>
          <p:nvPr/>
        </p:nvGrpSpPr>
        <p:grpSpPr>
          <a:xfrm>
            <a:off x="803880" y="646560"/>
            <a:ext cx="5840280" cy="2510280"/>
            <a:chOff x="803880" y="646560"/>
            <a:chExt cx="5840280" cy="2510280"/>
          </a:xfrm>
        </p:grpSpPr>
        <p:sp>
          <p:nvSpPr>
            <p:cNvPr id="52" name="TextBox 1"/>
            <p:cNvSpPr/>
            <p:nvPr/>
          </p:nvSpPr>
          <p:spPr>
            <a:xfrm>
              <a:off x="803880" y="646560"/>
              <a:ext cx="5840280" cy="11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8994"/>
                </a:lnSpc>
              </a:pPr>
              <a:r>
                <a:rPr b="1" lang="en-US" sz="8990" spc="-162" strike="noStrike">
                  <a:solidFill>
                    <a:srgbClr val="ffffff"/>
                  </a:solidFill>
                  <a:latin typeface="Boulder"/>
                  <a:ea typeface="Boulder"/>
                </a:rPr>
                <a:t>Parole</a:t>
              </a:r>
              <a:endParaRPr b="0" lang="fr-FR" sz="899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TextBox 2"/>
            <p:cNvSpPr/>
            <p:nvPr/>
          </p:nvSpPr>
          <p:spPr>
            <a:xfrm>
              <a:off x="2372040" y="1688040"/>
              <a:ext cx="4024440" cy="1468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11565"/>
                </a:lnSpc>
              </a:pPr>
              <a:r>
                <a:rPr b="1" lang="en-US" sz="11570" spc="-440" strike="noStrike">
                  <a:solidFill>
                    <a:srgbClr val="ffffff"/>
                  </a:solidFill>
                  <a:latin typeface="Boulder"/>
                  <a:ea typeface="Boulder"/>
                </a:rPr>
                <a:t>Vie</a:t>
              </a:r>
              <a:endParaRPr b="0" lang="fr-FR" sz="1157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4" name="Group 2"/>
            <p:cNvGrpSpPr/>
            <p:nvPr/>
          </p:nvGrpSpPr>
          <p:grpSpPr>
            <a:xfrm>
              <a:off x="1242000" y="1947240"/>
              <a:ext cx="970200" cy="970200"/>
              <a:chOff x="1242000" y="1947240"/>
              <a:chExt cx="970200" cy="970200"/>
            </a:xfrm>
          </p:grpSpPr>
          <p:sp>
            <p:nvSpPr>
              <p:cNvPr id="55" name="Freeform 3"/>
              <p:cNvSpPr/>
              <p:nvPr/>
            </p:nvSpPr>
            <p:spPr>
              <a:xfrm>
                <a:off x="1242000" y="1947240"/>
                <a:ext cx="970200" cy="970200"/>
              </a:xfrm>
              <a:custGeom>
                <a:avLst/>
                <a:gdLst>
                  <a:gd name="textAreaLeft" fmla="*/ 0 w 970200"/>
                  <a:gd name="textAreaRight" fmla="*/ 970920 w 970200"/>
                  <a:gd name="textAreaTop" fmla="*/ 0 h 970200"/>
                  <a:gd name="textAreaBottom" fmla="*/ 970920 h 97020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AR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6" name="TextBox 3"/>
              <p:cNvSpPr/>
              <p:nvPr/>
            </p:nvSpPr>
            <p:spPr>
              <a:xfrm>
                <a:off x="1333080" y="2152080"/>
                <a:ext cx="788040" cy="67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4847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57" name="TextBox 6"/>
            <p:cNvSpPr/>
            <p:nvPr/>
          </p:nvSpPr>
          <p:spPr>
            <a:xfrm>
              <a:off x="1191960" y="2154240"/>
              <a:ext cx="1070280" cy="55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405"/>
                </a:lnSpc>
              </a:pPr>
              <a:r>
                <a:rPr b="0" lang="en-US" sz="4410" spc="-46" strike="noStrike">
                  <a:solidFill>
                    <a:srgbClr val="ffffff"/>
                  </a:solidFill>
                  <a:latin typeface="Boulder"/>
                  <a:ea typeface="Boulder"/>
                </a:rPr>
                <a:t>de</a:t>
              </a:r>
              <a:endParaRPr b="0" lang="fr-FR" sz="441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" name="TextBox 7"/>
          <p:cNvSpPr/>
          <p:nvPr/>
        </p:nvSpPr>
        <p:spPr>
          <a:xfrm>
            <a:off x="31732200" y="26894520"/>
            <a:ext cx="9748800" cy="171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9" strike="noStrike">
                <a:solidFill>
                  <a:srgbClr val="000000"/>
                </a:solidFill>
                <a:latin typeface="Calibri"/>
                <a:ea typeface="IBM Plex Sans Condensed"/>
              </a:rPr>
              <a:t>Adaptation </a:t>
            </a:r>
            <a:r>
              <a:rPr b="1" lang="en-US" sz="3200" spc="-9" strike="noStrike">
                <a:solidFill>
                  <a:srgbClr val="000000"/>
                </a:solidFill>
                <a:latin typeface="Calibri"/>
                <a:ea typeface="IBM Plex Sans Condensed Bold"/>
              </a:rPr>
              <a:t>E. Javaloyes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  <a:ea typeface="IBM Plex Sans Condensed"/>
              </a:rPr>
              <a:t>, </a:t>
            </a:r>
            <a:r>
              <a:rPr b="1" lang="en-US" sz="3200" spc="-9" strike="noStrike">
                <a:solidFill>
                  <a:srgbClr val="000000"/>
                </a:solidFill>
                <a:latin typeface="Calibri"/>
                <a:ea typeface="IBM Plex Sans Condensed Bold"/>
              </a:rPr>
              <a:t>J. Lombardo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  <a:ea typeface="IBM Plex Sans Condensed"/>
              </a:rPr>
              <a:t> et </a:t>
            </a:r>
            <a:r>
              <a:rPr b="1" lang="en-US" sz="3200" spc="-9" strike="noStrike">
                <a:solidFill>
                  <a:srgbClr val="000000"/>
                </a:solidFill>
                <a:latin typeface="Calibri"/>
                <a:ea typeface="IBM Plex Sans Condensed Bold"/>
              </a:rPr>
              <a:t>C. Chammas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  <a:ea typeface="IBM Plex Sans Condensed"/>
              </a:rPr>
              <a:t> Ilustrations : </a:t>
            </a:r>
            <a:r>
              <a:rPr b="1" lang="en-US" sz="3200" spc="-9" strike="noStrike">
                <a:solidFill>
                  <a:srgbClr val="000000"/>
                </a:solidFill>
                <a:latin typeface="Calibri"/>
                <a:ea typeface="IBM Plex Sans Condensed Bold"/>
              </a:rPr>
              <a:t>JuanchoGutierrez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  <a:ea typeface="IBM Plex Sans Condensed"/>
              </a:rPr>
              <a:t> (visolen@gmail.com)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Calibri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4880bb"/>
                </a:solidFill>
                <a:latin typeface="Calibri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Calibri"/>
                <a:ea typeface="Teko"/>
              </a:rPr>
              <a:t>.org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17"/>
          <p:cNvSpPr/>
          <p:nvPr/>
        </p:nvSpPr>
        <p:spPr>
          <a:xfrm>
            <a:off x="8115840" y="12746520"/>
            <a:ext cx="197640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IBM Plex Sans Condensed"/>
              </a:rPr>
              <a:t>(</a:t>
            </a:r>
            <a:r>
              <a:rPr b="1" lang="en-US" sz="3200" spc="-1" strike="noStrike">
                <a:solidFill>
                  <a:srgbClr val="ffffff"/>
                </a:solidFill>
                <a:latin typeface="Calibri"/>
                <a:ea typeface="IBM Plex Sans Condensed Bold"/>
              </a:rPr>
              <a:t>Ap 21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IBM Plex Sans Condensed"/>
              </a:rPr>
              <a:t>,5)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18"/>
          <p:cNvSpPr/>
          <p:nvPr/>
        </p:nvSpPr>
        <p:spPr>
          <a:xfrm>
            <a:off x="6986160" y="957240"/>
            <a:ext cx="244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914400">
              <a:lnSpc>
                <a:spcPts val="3597"/>
              </a:lnSpc>
            </a:pPr>
            <a:r>
              <a:rPr b="1" lang="en-US" sz="3600" spc="-1" strike="noStrike">
                <a:solidFill>
                  <a:srgbClr val="ef9e00">
                    <a:alpha val="59000"/>
                  </a:srgbClr>
                </a:solidFill>
                <a:latin typeface="Calibri"/>
                <a:ea typeface="DM Sans Bold"/>
              </a:rPr>
              <a:t>FEVRIER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1" name="Group 4"/>
          <p:cNvGrpSpPr/>
          <p:nvPr/>
        </p:nvGrpSpPr>
        <p:grpSpPr>
          <a:xfrm>
            <a:off x="9635760" y="718560"/>
            <a:ext cx="1018080" cy="1328040"/>
            <a:chOff x="9635760" y="718560"/>
            <a:chExt cx="1018080" cy="1328040"/>
          </a:xfrm>
        </p:grpSpPr>
        <p:sp>
          <p:nvSpPr>
            <p:cNvPr id="62" name="TextBox 19"/>
            <p:cNvSpPr/>
            <p:nvPr/>
          </p:nvSpPr>
          <p:spPr>
            <a:xfrm>
              <a:off x="9635760" y="1253520"/>
              <a:ext cx="1018080" cy="793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6248"/>
                </a:lnSpc>
              </a:pPr>
              <a:r>
                <a:rPr b="1" lang="en-US" sz="4460" spc="29" strike="noStrike">
                  <a:solidFill>
                    <a:srgbClr val="ffde59"/>
                  </a:solidFill>
                  <a:latin typeface="Calibri"/>
                  <a:ea typeface="DM Sans Bold"/>
                </a:rPr>
                <a:t>26</a:t>
              </a:r>
              <a:endParaRPr b="0" lang="fr-FR" sz="446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TextBox 20"/>
            <p:cNvSpPr/>
            <p:nvPr/>
          </p:nvSpPr>
          <p:spPr>
            <a:xfrm>
              <a:off x="9643320" y="718560"/>
              <a:ext cx="1003320" cy="792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6245"/>
                </a:lnSpc>
              </a:pPr>
              <a:r>
                <a:rPr b="0" lang="en-US" sz="4460" spc="-205" strike="noStrike">
                  <a:solidFill>
                    <a:srgbClr val="ffde59"/>
                  </a:solidFill>
                  <a:latin typeface="Calibri"/>
                  <a:ea typeface="DM Sans"/>
                </a:rPr>
                <a:t>20</a:t>
              </a:r>
              <a:endParaRPr b="0" lang="fr-FR" sz="446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4" name="TextBox 35"/>
          <p:cNvSpPr/>
          <p:nvPr/>
        </p:nvSpPr>
        <p:spPr>
          <a:xfrm>
            <a:off x="22452120" y="14668560"/>
            <a:ext cx="7227000" cy="29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660"/>
              </a:lnSpc>
            </a:pPr>
            <a:r>
              <a:rPr b="0" lang="fr-FR" sz="4800" spc="-1" strike="noStrike">
                <a:solidFill>
                  <a:srgbClr val="000000"/>
                </a:solidFill>
                <a:latin typeface="Calibri"/>
              </a:rPr>
              <a:t>Au fond de mon cœur, je ressentais une grande joie d'avoir pu témoigner du choix de Dieu Amour dans ma vie.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5" name="Group 5"/>
          <p:cNvGrpSpPr/>
          <p:nvPr/>
        </p:nvGrpSpPr>
        <p:grpSpPr>
          <a:xfrm>
            <a:off x="1065240" y="14786640"/>
            <a:ext cx="543240" cy="355680"/>
            <a:chOff x="1065240" y="14786640"/>
            <a:chExt cx="543240" cy="355680"/>
          </a:xfrm>
        </p:grpSpPr>
        <p:sp>
          <p:nvSpPr>
            <p:cNvPr id="66" name="Freeform 4"/>
            <p:cNvSpPr/>
            <p:nvPr/>
          </p:nvSpPr>
          <p:spPr>
            <a:xfrm>
              <a:off x="1065240" y="14786640"/>
              <a:ext cx="543240" cy="355680"/>
            </a:xfrm>
            <a:custGeom>
              <a:avLst/>
              <a:gdLst>
                <a:gd name="textAreaLeft" fmla="*/ 0 w 543240"/>
                <a:gd name="textAreaRight" fmla="*/ 543960 w 543240"/>
                <a:gd name="textAreaTop" fmla="*/ 0 h 355680"/>
                <a:gd name="textAreaBottom" fmla="*/ 356400 h 355680"/>
              </a:gdLst>
              <a:ahLst/>
              <a:rect l="textAreaLeft" t="textAreaTop" r="textAreaRight" b="textAreaBottom"/>
              <a:pathLst>
                <a:path w="543814" h="356234">
                  <a:moveTo>
                    <a:pt x="231140" y="0"/>
                  </a:moveTo>
                  <a:lnTo>
                    <a:pt x="231140" y="90932"/>
                  </a:lnTo>
                  <a:cubicBezTo>
                    <a:pt x="206121" y="90932"/>
                    <a:pt x="187325" y="94488"/>
                    <a:pt x="174625" y="101600"/>
                  </a:cubicBezTo>
                  <a:cubicBezTo>
                    <a:pt x="161671" y="109347"/>
                    <a:pt x="153543" y="118110"/>
                    <a:pt x="150495" y="128016"/>
                  </a:cubicBezTo>
                  <a:cubicBezTo>
                    <a:pt x="147066" y="137922"/>
                    <a:pt x="145034" y="157607"/>
                    <a:pt x="144526" y="186943"/>
                  </a:cubicBezTo>
                  <a:lnTo>
                    <a:pt x="231140" y="186943"/>
                  </a:lnTo>
                  <a:lnTo>
                    <a:pt x="231140" y="356234"/>
                  </a:lnTo>
                  <a:lnTo>
                    <a:pt x="0" y="356234"/>
                  </a:lnTo>
                  <a:lnTo>
                    <a:pt x="0" y="211962"/>
                  </a:lnTo>
                  <a:cubicBezTo>
                    <a:pt x="0" y="159766"/>
                    <a:pt x="1778" y="124206"/>
                    <a:pt x="5588" y="105283"/>
                  </a:cubicBezTo>
                  <a:cubicBezTo>
                    <a:pt x="9271" y="86106"/>
                    <a:pt x="20066" y="67056"/>
                    <a:pt x="37973" y="48133"/>
                  </a:cubicBezTo>
                  <a:cubicBezTo>
                    <a:pt x="55880" y="29972"/>
                    <a:pt x="77724" y="17272"/>
                    <a:pt x="103251" y="10160"/>
                  </a:cubicBezTo>
                  <a:cubicBezTo>
                    <a:pt x="128270" y="3429"/>
                    <a:pt x="170942" y="0"/>
                    <a:pt x="231140" y="0"/>
                  </a:cubicBezTo>
                  <a:moveTo>
                    <a:pt x="543814" y="0"/>
                  </a:moveTo>
                  <a:lnTo>
                    <a:pt x="543814" y="90932"/>
                  </a:lnTo>
                  <a:cubicBezTo>
                    <a:pt x="519049" y="90932"/>
                    <a:pt x="500380" y="94488"/>
                    <a:pt x="487680" y="101600"/>
                  </a:cubicBezTo>
                  <a:cubicBezTo>
                    <a:pt x="474472" y="109093"/>
                    <a:pt x="466217" y="117856"/>
                    <a:pt x="463169" y="128016"/>
                  </a:cubicBezTo>
                  <a:cubicBezTo>
                    <a:pt x="459740" y="138303"/>
                    <a:pt x="457962" y="157861"/>
                    <a:pt x="457581" y="186943"/>
                  </a:cubicBezTo>
                  <a:lnTo>
                    <a:pt x="543814" y="186943"/>
                  </a:lnTo>
                  <a:lnTo>
                    <a:pt x="543814" y="356234"/>
                  </a:lnTo>
                  <a:lnTo>
                    <a:pt x="313182" y="356234"/>
                  </a:lnTo>
                  <a:lnTo>
                    <a:pt x="313182" y="211962"/>
                  </a:lnTo>
                  <a:cubicBezTo>
                    <a:pt x="313182" y="159766"/>
                    <a:pt x="314960" y="124206"/>
                    <a:pt x="318770" y="105283"/>
                  </a:cubicBezTo>
                  <a:cubicBezTo>
                    <a:pt x="322453" y="86106"/>
                    <a:pt x="333248" y="67056"/>
                    <a:pt x="351155" y="48133"/>
                  </a:cubicBezTo>
                  <a:cubicBezTo>
                    <a:pt x="369062" y="29972"/>
                    <a:pt x="390779" y="17272"/>
                    <a:pt x="416433" y="10160"/>
                  </a:cubicBezTo>
                  <a:cubicBezTo>
                    <a:pt x="441452" y="3429"/>
                    <a:pt x="483997" y="0"/>
                    <a:pt x="543814" y="0"/>
                  </a:cubicBezTo>
                </a:path>
              </a:pathLst>
            </a:custGeom>
            <a:solidFill>
              <a:srgbClr val="c21500"/>
            </a:solidFill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AR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67" name="Group 7"/>
          <p:cNvGrpSpPr/>
          <p:nvPr/>
        </p:nvGrpSpPr>
        <p:grpSpPr>
          <a:xfrm>
            <a:off x="24726960" y="17145000"/>
            <a:ext cx="543240" cy="355680"/>
            <a:chOff x="24726960" y="17145000"/>
            <a:chExt cx="543240" cy="355680"/>
          </a:xfrm>
        </p:grpSpPr>
        <p:sp>
          <p:nvSpPr>
            <p:cNvPr id="68" name="Freeform 5"/>
            <p:cNvSpPr/>
            <p:nvPr/>
          </p:nvSpPr>
          <p:spPr>
            <a:xfrm>
              <a:off x="24726960" y="17145000"/>
              <a:ext cx="543240" cy="355680"/>
            </a:xfrm>
            <a:custGeom>
              <a:avLst/>
              <a:gdLst>
                <a:gd name="textAreaLeft" fmla="*/ 0 w 543240"/>
                <a:gd name="textAreaRight" fmla="*/ 543960 w 543240"/>
                <a:gd name="textAreaTop" fmla="*/ 0 h 355680"/>
                <a:gd name="textAreaBottom" fmla="*/ 356400 h 355680"/>
              </a:gdLst>
              <a:ahLst/>
              <a:rect l="textAreaLeft" t="textAreaTop" r="textAreaRight" b="textAreaBottom"/>
              <a:pathLst>
                <a:path w="543816" h="356235">
                  <a:moveTo>
                    <a:pt x="312675" y="356235"/>
                  </a:moveTo>
                  <a:lnTo>
                    <a:pt x="312675" y="265303"/>
                  </a:lnTo>
                  <a:cubicBezTo>
                    <a:pt x="337694" y="265303"/>
                    <a:pt x="356490" y="261747"/>
                    <a:pt x="369190" y="254635"/>
                  </a:cubicBezTo>
                  <a:cubicBezTo>
                    <a:pt x="382144" y="246888"/>
                    <a:pt x="390272" y="238125"/>
                    <a:pt x="393320" y="228219"/>
                  </a:cubicBezTo>
                  <a:cubicBezTo>
                    <a:pt x="396749" y="218313"/>
                    <a:pt x="398781" y="198628"/>
                    <a:pt x="399289" y="169291"/>
                  </a:cubicBezTo>
                  <a:lnTo>
                    <a:pt x="312675" y="169291"/>
                  </a:lnTo>
                  <a:lnTo>
                    <a:pt x="312675" y="0"/>
                  </a:lnTo>
                  <a:lnTo>
                    <a:pt x="543816" y="0"/>
                  </a:lnTo>
                  <a:lnTo>
                    <a:pt x="543816" y="144272"/>
                  </a:lnTo>
                  <a:cubicBezTo>
                    <a:pt x="543816" y="196469"/>
                    <a:pt x="542038" y="232029"/>
                    <a:pt x="538228" y="250952"/>
                  </a:cubicBezTo>
                  <a:cubicBezTo>
                    <a:pt x="534545" y="270129"/>
                    <a:pt x="523750" y="289179"/>
                    <a:pt x="505843" y="308102"/>
                  </a:cubicBezTo>
                  <a:cubicBezTo>
                    <a:pt x="487936" y="326263"/>
                    <a:pt x="466092" y="338963"/>
                    <a:pt x="440565" y="346075"/>
                  </a:cubicBezTo>
                  <a:cubicBezTo>
                    <a:pt x="415545" y="352806"/>
                    <a:pt x="372873" y="356235"/>
                    <a:pt x="312675" y="356235"/>
                  </a:cubicBezTo>
                  <a:moveTo>
                    <a:pt x="0" y="356235"/>
                  </a:moveTo>
                  <a:lnTo>
                    <a:pt x="0" y="265303"/>
                  </a:lnTo>
                  <a:cubicBezTo>
                    <a:pt x="24765" y="265303"/>
                    <a:pt x="43434" y="261747"/>
                    <a:pt x="56007" y="254635"/>
                  </a:cubicBezTo>
                  <a:cubicBezTo>
                    <a:pt x="69342" y="247142"/>
                    <a:pt x="77470" y="238379"/>
                    <a:pt x="80518" y="228219"/>
                  </a:cubicBezTo>
                  <a:cubicBezTo>
                    <a:pt x="83947" y="218059"/>
                    <a:pt x="85725" y="198374"/>
                    <a:pt x="86106" y="169291"/>
                  </a:cubicBezTo>
                  <a:lnTo>
                    <a:pt x="0" y="169291"/>
                  </a:lnTo>
                  <a:lnTo>
                    <a:pt x="0" y="0"/>
                  </a:lnTo>
                  <a:lnTo>
                    <a:pt x="230760" y="0"/>
                  </a:lnTo>
                  <a:lnTo>
                    <a:pt x="230760" y="144272"/>
                  </a:lnTo>
                  <a:cubicBezTo>
                    <a:pt x="230760" y="196469"/>
                    <a:pt x="228855" y="232029"/>
                    <a:pt x="225172" y="250952"/>
                  </a:cubicBezTo>
                  <a:cubicBezTo>
                    <a:pt x="221489" y="270129"/>
                    <a:pt x="210694" y="289179"/>
                    <a:pt x="192787" y="308102"/>
                  </a:cubicBezTo>
                  <a:cubicBezTo>
                    <a:pt x="174880" y="326263"/>
                    <a:pt x="153036" y="338963"/>
                    <a:pt x="127508" y="346075"/>
                  </a:cubicBezTo>
                  <a:cubicBezTo>
                    <a:pt x="102489" y="352806"/>
                    <a:pt x="60071" y="356235"/>
                    <a:pt x="127" y="356235"/>
                  </a:cubicBezTo>
                </a:path>
              </a:pathLst>
            </a:custGeom>
            <a:solidFill>
              <a:srgbClr val="c21500"/>
            </a:solidFill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AR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69" name="TextBox 36"/>
          <p:cNvSpPr/>
          <p:nvPr/>
        </p:nvSpPr>
        <p:spPr>
          <a:xfrm>
            <a:off x="1756800" y="14706720"/>
            <a:ext cx="8160480" cy="59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660"/>
              </a:lnSpc>
            </a:pPr>
            <a:r>
              <a:rPr b="0" lang="fr-FR" sz="4800" spc="41" strike="noStrike">
                <a:solidFill>
                  <a:srgbClr val="000000"/>
                </a:solidFill>
                <a:latin typeface="Calibri"/>
                <a:ea typeface="A Day Without Sun Text"/>
              </a:rPr>
              <a:t>Un jour, nous sommes allés faire la fête chez un ami et à la fin, la maison était en désordre. Mes amis étaient totalement indifférents, j'ai compris que personne ne se proposerait pour aider et j'ai commencé à nettoyer. Un ami m'a demandé : « Pourquoi tu fais ça ? </a:t>
            </a:r>
            <a:br>
              <a:rPr sz="4800"/>
            </a:br>
            <a:r>
              <a:rPr b="0" lang="fr-FR" sz="4800" spc="41" strike="noStrike">
                <a:solidFill>
                  <a:srgbClr val="000000"/>
                </a:solidFill>
                <a:latin typeface="Calibri"/>
                <a:ea typeface="A Day Without Sun Text"/>
              </a:rPr>
              <a:t>       Qui te le fait faire ? 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37"/>
          <p:cNvSpPr/>
          <p:nvPr/>
        </p:nvSpPr>
        <p:spPr>
          <a:xfrm>
            <a:off x="11957040" y="14677920"/>
            <a:ext cx="8273520" cy="414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660"/>
              </a:lnSpc>
            </a:pPr>
            <a:r>
              <a:rPr b="0" lang="fr-FR" sz="4800" spc="-1" strike="noStrike">
                <a:solidFill>
                  <a:srgbClr val="000000"/>
                </a:solidFill>
                <a:latin typeface="Calibri"/>
              </a:rPr>
              <a:t>J'ai répondu : « Je fais cela parce que je suis chrétien et que j'essaie toujours de vivre ainsi ». À ce moment-là, alors que la plupart de mes amis se déclarent non croyants, je me suis senti en paix avec moi-même. 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38"/>
          <p:cNvSpPr/>
          <p:nvPr/>
        </p:nvSpPr>
        <p:spPr>
          <a:xfrm>
            <a:off x="28900080" y="17786880"/>
            <a:ext cx="15480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809"/>
              </a:lnSpc>
            </a:pPr>
            <a:r>
              <a:rPr b="1" lang="en-US" sz="5000" spc="-1" strike="noStrike">
                <a:solidFill>
                  <a:srgbClr val="c21500"/>
                </a:solidFill>
                <a:latin typeface="A Day Without Sun Text Bold"/>
                <a:ea typeface="A Day Without Sun Text Bold"/>
              </a:rPr>
              <a:t>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39"/>
          <p:cNvSpPr/>
          <p:nvPr/>
        </p:nvSpPr>
        <p:spPr>
          <a:xfrm>
            <a:off x="27769320" y="17436600"/>
            <a:ext cx="2415600" cy="88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999"/>
              </a:lnSpc>
            </a:pPr>
            <a:r>
              <a:rPr b="1" lang="en-US" sz="4400" spc="-1" strike="noStrike">
                <a:solidFill>
                  <a:srgbClr val="c21500"/>
                </a:solidFill>
                <a:latin typeface="Calibri"/>
                <a:ea typeface="A Day Without Sun Text Bold"/>
              </a:rPr>
              <a:t>M.</a:t>
            </a:r>
            <a:r>
              <a:rPr b="1" lang="en-US" sz="4400" spc="-1" strike="noStrike">
                <a:solidFill>
                  <a:srgbClr val="ffffff"/>
                </a:solidFill>
                <a:latin typeface="Calibri"/>
                <a:ea typeface="A Day Without Sun Text Bold"/>
              </a:rPr>
              <a:t> </a:t>
            </a:r>
            <a:r>
              <a:rPr b="0" lang="en-US" sz="4400" spc="-1" strike="noStrike">
                <a:solidFill>
                  <a:srgbClr val="c21500"/>
                </a:solidFill>
                <a:latin typeface="Calibri"/>
                <a:ea typeface="A Day Without Sun Text Bold"/>
              </a:rPr>
              <a:t>Rome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40"/>
          <p:cNvSpPr/>
          <p:nvPr/>
        </p:nvSpPr>
        <p:spPr>
          <a:xfrm>
            <a:off x="1378800" y="26932680"/>
            <a:ext cx="21252600" cy="5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079"/>
              </a:lnSpc>
            </a:pPr>
            <a:r>
              <a:rPr b="0" lang="en-US" sz="3400" spc="1" strike="noStrike">
                <a:solidFill>
                  <a:srgbClr val="000000"/>
                </a:solidFill>
                <a:latin typeface="Calibri"/>
                <a:ea typeface="IBM Plex Sans Condensed"/>
              </a:rPr>
              <a:t>1 - Cf. Ch. Lubich, Paroles de Vie, avec Fabio Ciardi, (Opere di Chiara Lubich 5), Città Nuova, Roma, 2017, p. 429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41"/>
          <p:cNvSpPr/>
          <p:nvPr/>
        </p:nvSpPr>
        <p:spPr>
          <a:xfrm>
            <a:off x="1388160" y="27532800"/>
            <a:ext cx="1150740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079"/>
              </a:lnSpc>
            </a:pPr>
            <a:r>
              <a:rPr b="0" lang="en-US" sz="3400" spc="9" strike="noStrike">
                <a:solidFill>
                  <a:srgbClr val="000000"/>
                </a:solidFill>
                <a:latin typeface="Calibri"/>
                <a:ea typeface="IBM Plex Sans Condensed"/>
              </a:rPr>
              <a:t>2 – Pape Léon XIV aux jeunes du Liban. 1º décembre 2025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Box 42"/>
          <p:cNvSpPr/>
          <p:nvPr/>
        </p:nvSpPr>
        <p:spPr>
          <a:xfrm>
            <a:off x="31896000" y="13973040"/>
            <a:ext cx="8999640" cy="42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724"/>
              </a:lnSpc>
            </a:pPr>
            <a:r>
              <a:rPr b="0" lang="fr-FR" sz="5900" spc="7" strike="noStrike">
                <a:solidFill>
                  <a:srgbClr val="ffffff"/>
                </a:solidFill>
                <a:latin typeface="Calibri"/>
              </a:rPr>
              <a:t>« Avec la force que vous recevez du Christ, construisez un monde meilleur que celui que vous avez trouvé. » (2) </a:t>
            </a:r>
            <a:endParaRPr b="0" lang="fr-FR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Box 43"/>
          <p:cNvSpPr/>
          <p:nvPr/>
        </p:nvSpPr>
        <p:spPr>
          <a:xfrm>
            <a:off x="32115960" y="8660520"/>
            <a:ext cx="8706960" cy="41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700"/>
              </a:lnSpc>
            </a:pPr>
            <a:r>
              <a:rPr b="0" lang="fr-FR" sz="4700" spc="4" strike="noStrike">
                <a:solidFill>
                  <a:srgbClr val="ffffff"/>
                </a:solidFill>
                <a:latin typeface="Calibri"/>
              </a:rPr>
              <a:t>Commencez donc par vous-même, par votre façon de penser, d'aimer, de traiter les autres. Chaque geste d'amitié, de pardon et de courage, même dans les moments difficiles, va à contre-courant et rend le monde un peu plus nouveau. </a:t>
            </a:r>
            <a:endParaRPr b="0" lang="fr-FR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Box 44"/>
          <p:cNvSpPr/>
          <p:nvPr/>
        </p:nvSpPr>
        <p:spPr>
          <a:xfrm>
            <a:off x="11340000" y="8455320"/>
            <a:ext cx="9084240" cy="435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283"/>
              </a:lnSpc>
            </a:pP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Cette </a:t>
            </a:r>
            <a:r>
              <a:rPr b="0" lang="fr-FR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phrase est tirée de l'Apocalypse, un livre de la</a:t>
            </a: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 Bible qui parle avant tout d'espérance. Elle a été écrite à une époque difficile : 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4283"/>
              </a:lnSpc>
            </a:pP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les chrétiens avaient peur, ils étaient persécutés, ils se sentaient seuls. « Faire toutes choses nouvelles » ne signifie pas attendre que tout change tout seul. 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45"/>
          <p:cNvSpPr/>
          <p:nvPr/>
        </p:nvSpPr>
        <p:spPr>
          <a:xfrm>
            <a:off x="21420000" y="2149560"/>
            <a:ext cx="9134280" cy="32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283"/>
              </a:lnSpc>
            </a:pP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« Dieu veut renouveler toutes choses (...) 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4283"/>
              </a:lnSpc>
            </a:pP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Mais pour ce faire, il agit avec 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4283"/>
              </a:lnSpc>
            </a:pP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nous. Il a besoin de personnes qui 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4283"/>
              </a:lnSpc>
            </a:pP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laissent vivre en elles sa 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4283"/>
              </a:lnSpc>
            </a:pP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Parole, qui soient sa Parole vivante, 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4283"/>
              </a:lnSpc>
            </a:pPr>
            <a:r>
              <a:rPr b="0" lang="en-US" sz="4200" spc="4" strike="noStrike">
                <a:solidFill>
                  <a:srgbClr val="ffffff"/>
                </a:solidFill>
                <a:latin typeface="Calibri"/>
                <a:ea typeface="IBM Plex Sans Condensed"/>
              </a:rPr>
              <a:t>d' ”autres Jésus” dans leur milieu ».(1) 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Box 46"/>
          <p:cNvSpPr/>
          <p:nvPr/>
        </p:nvSpPr>
        <p:spPr>
          <a:xfrm>
            <a:off x="23433840" y="925560"/>
            <a:ext cx="6625800" cy="9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7838"/>
              </a:lnSpc>
            </a:pPr>
            <a:r>
              <a:rPr b="1" lang="fr-FR" sz="5600" spc="7" strike="noStrike">
                <a:solidFill>
                  <a:srgbClr val="ffffff"/>
                </a:solidFill>
                <a:latin typeface="Calibri"/>
                <a:ea typeface="IBM Plex Sans Condensed Bold"/>
              </a:rPr>
              <a:t>Et comment fait-on ?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47"/>
          <p:cNvSpPr/>
          <p:nvPr/>
        </p:nvSpPr>
        <p:spPr>
          <a:xfrm>
            <a:off x="1580040" y="10579680"/>
            <a:ext cx="8292960" cy="17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766"/>
              </a:lnSpc>
            </a:pPr>
            <a:r>
              <a:rPr b="0" lang="en-US" sz="7510" spc="-75" strike="noStrike">
                <a:solidFill>
                  <a:srgbClr val="000000"/>
                </a:solidFill>
                <a:latin typeface="Agrandir Narrow"/>
                <a:ea typeface="Agrandir Narrow"/>
              </a:rPr>
              <a:t>Voici, </a:t>
            </a:r>
            <a:r>
              <a:rPr b="1" lang="en-US" sz="7510" spc="-75" strike="noStrike">
                <a:solidFill>
                  <a:srgbClr val="000000"/>
                </a:solidFill>
                <a:latin typeface="Agrandir Narrow Bold"/>
                <a:ea typeface="Agrandir Narrow Bold"/>
              </a:rPr>
              <a:t>je fais </a:t>
            </a:r>
            <a:r>
              <a:rPr b="1" lang="fr-FR" sz="7510" spc="-75" strike="noStrike">
                <a:solidFill>
                  <a:srgbClr val="000000"/>
                </a:solidFill>
                <a:latin typeface="Agrandir Narrow"/>
                <a:ea typeface="Agrandir Narrow"/>
              </a:rPr>
              <a:t>toutes choses </a:t>
            </a:r>
            <a:r>
              <a:rPr b="1" lang="en-US" sz="7510" spc="-75" strike="noStrike">
                <a:solidFill>
                  <a:srgbClr val="000000"/>
                </a:solidFill>
                <a:latin typeface="Agrandir Narrow Bold"/>
                <a:ea typeface="Agrandir Narrow Bold"/>
              </a:rPr>
              <a:t>nouvelles</a:t>
            </a:r>
            <a:endParaRPr b="0" lang="fr-FR" sz="75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48"/>
          <p:cNvSpPr/>
          <p:nvPr/>
        </p:nvSpPr>
        <p:spPr>
          <a:xfrm>
            <a:off x="9717480" y="11233800"/>
            <a:ext cx="44676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9099"/>
              </a:lnSpc>
            </a:pPr>
            <a:r>
              <a:rPr b="1" lang="en-US" sz="6500" spc="-1" strike="noStrike">
                <a:solidFill>
                  <a:srgbClr val="c21500"/>
                </a:solidFill>
                <a:latin typeface="Calibri"/>
                <a:ea typeface="Boulder"/>
              </a:rPr>
              <a:t>»</a:t>
            </a:r>
            <a:endParaRPr b="0" lang="fr-FR" sz="6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E634B9C216C4AB4FFFB653A7A7918" ma:contentTypeVersion="21" ma:contentTypeDescription="Crear nuevo documento." ma:contentTypeScope="" ma:versionID="e0b47da29357945e624c756359410c7d">
  <xsd:schema xmlns:xsd="http://www.w3.org/2001/XMLSchema" xmlns:xs="http://www.w3.org/2001/XMLSchema" xmlns:p="http://schemas.microsoft.com/office/2006/metadata/properties" xmlns:ns2="8b861129-0d73-4312-bbbe-a82bc3901102" xmlns:ns3="5be84579-c802-4c28-afbe-e7eb7b5d93b2" targetNamespace="http://schemas.microsoft.com/office/2006/metadata/properties" ma:root="true" ma:fieldsID="053489acd46b853bf644e8b982d4ab02" ns2:_="" ns3:_="">
    <xsd:import namespace="8b861129-0d73-4312-bbbe-a82bc3901102"/>
    <xsd:import namespace="5be84579-c802-4c28-afbe-e7eb7b5d93b2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INK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Tag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1129-0d73-4312-bbbe-a82bc3901102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" nillable="true" ma:displayName="Stato consenso" ma:internalName="Stato_x0020_consenso" ma:readOnly="false">
      <xsd:simpleType>
        <xsd:restriction base="dms:Text"/>
      </xsd:simpleType>
    </xsd:element>
    <xsd:element name="LINK" ma:index="4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827b190b-f2f9-433c-adc0-5e9deb5b7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Tag" ma:index="23" nillable="true" ma:displayName="Tag" ma:format="Dropdown" ma:hidden="true" ma:internalName="Tag" ma:readOnly="false">
      <xsd:simpleType>
        <xsd:restriction base="dms:Text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4579-c802-4c28-afbe-e7eb7b5d9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f0bf31-4d24-44f3-a1f1-19ea2f4dc51a}" ma:internalName="TaxCatchAll" ma:readOnly="false" ma:showField="CatchAllData" ma:web="5be84579-c802-4c28-afbe-e7eb7b5d9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b861129-0d73-4312-bbbe-a82bc3901102" xsi:nil="true"/>
    <Tag xmlns="8b861129-0d73-4312-bbbe-a82bc3901102" xsi:nil="true"/>
    <LINK xmlns="8b861129-0d73-4312-bbbe-a82bc3901102">
      <Url xsi:nil="true"/>
      <Description xsi:nil="true"/>
    </LINK>
    <TaxCatchAll xmlns="5be84579-c802-4c28-afbe-e7eb7b5d93b2" xsi:nil="true"/>
    <lcf76f155ced4ddcb4097134ff3c332f xmlns="8b861129-0d73-4312-bbbe-a82bc39011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91A529-036E-4B74-A22B-DB08D4FC9337}"/>
</file>

<file path=customXml/itemProps2.xml><?xml version="1.0" encoding="utf-8"?>
<ds:datastoreItem xmlns:ds="http://schemas.openxmlformats.org/officeDocument/2006/customXml" ds:itemID="{D15C86EE-49AE-45DD-9441-7D9A8A7A985C}"/>
</file>

<file path=customXml/itemProps3.xml><?xml version="1.0" encoding="utf-8"?>
<ds:datastoreItem xmlns:ds="http://schemas.openxmlformats.org/officeDocument/2006/customXml" ds:itemID="{C47CD02C-FE32-43E7-87AC-5322FD22E5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Application>LibreOffice/24.2.5.2$Windows_X86_64 LibreOffice_project/bffef4ea93e59bebbeaf7f431bb02b1a39ee8a59</Application>
  <AppVersion>15.0000</AppVersion>
  <Words>1174</Words>
  <Paragraphs>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DAG_JAapGtA</dc:identifier>
  <dc:language>fr-FR</dc:language>
  <cp:lastModifiedBy/>
  <cp:lastPrinted>2026-01-29T13:42:00Z</cp:lastPrinted>
  <dcterms:modified xsi:type="dcterms:W3CDTF">2026-01-29T13:41:09Z</dcterms:modified>
  <cp:revision>7</cp:revision>
  <dc:subject/>
  <dc:title>IT - FEBBRAIO 2026 -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PresentationFormat">
    <vt:lpwstr>Personalizado</vt:lpwstr>
  </property>
  <property fmtid="{D5CDD505-2E9C-101B-9397-08002B2CF9AE}" pid="4" name="Slides">
    <vt:i4>3</vt:i4>
  </property>
</Properties>
</file>