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</p:sldIdLst>
  <p:sldSz cx="42291000" cy="2971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DAF29E-55F5-4E22-9543-4F236C2B56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24D0028-ABF6-4AC2-B857-DF1A5B0B13D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4A5C1BB3-888D-4044-9980-34E333CCA8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C45691-CCA7-4422-97E8-EB79929B792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E082B37-C44B-44EB-9CB0-7EFECC9DBE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3C28832-C665-4416-BA83-473A79A8C9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CDB2B8A-5A98-4886-B60A-B0936ACD27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D734FEB-7315-4FBA-BB6B-44066E47841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3D966D6-C2D6-47B6-AFD2-BCC87E66F2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70193543-390B-4EBC-9E7F-94383F4A9B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3D0EBD02-E4A4-4D4A-A154-4BC36CE574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AA38D72-DC6D-494D-BBCC-C06BA44B886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04F68AD-374E-40F3-8DD2-607EDCE1A0E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B29931B-8B14-4E9D-BBA0-0A9CC4CDEE3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9A06BB1-7479-49B4-9C84-79FFAB1DE47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415A5C6-5E49-4C94-902A-77E841EC072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00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D6C3B80-FBCB-40B1-9AA5-ED0C3877CF3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C9C5E90-21A5-4744-981D-89336296619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1617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8EF71FF-206C-44B4-B74F-AB1C5DCAFB2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078382A-FA1C-4DB8-87F7-21FD617C5ED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2481F7F-AA44-4EC9-82A4-1FEEC25582B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FF4CD5F-3721-411D-847E-05AF728DCE6A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2"/>
          <p:cNvSpPr/>
          <p:nvPr/>
        </p:nvSpPr>
        <p:spPr>
          <a:xfrm>
            <a:off x="0" y="0"/>
            <a:ext cx="42290280" cy="29717280"/>
          </a:xfrm>
          <a:custGeom>
            <a:avLst/>
            <a:gdLst>
              <a:gd name="textAreaLeft" fmla="*/ 0 w 42290280"/>
              <a:gd name="textAreaRight" fmla="*/ 42291000 w 42290280"/>
              <a:gd name="textAreaTop" fmla="*/ 0 h 29717280"/>
              <a:gd name="textAreaBottom" fmla="*/ 29718000 h 29717280"/>
            </a:gdLst>
            <a:ahLst/>
            <a:rect l="textAreaLeft" t="textAreaTop" r="textAreaRight" b="textAreaBottom"/>
            <a:pathLst>
              <a:path w="42291000" h="29718000">
                <a:moveTo>
                  <a:pt x="0" y="0"/>
                </a:moveTo>
                <a:lnTo>
                  <a:pt x="42291000" y="0"/>
                </a:lnTo>
                <a:lnTo>
                  <a:pt x="42291000" y="29718000"/>
                </a:lnTo>
                <a:lnTo>
                  <a:pt x="0" y="29718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grpSp>
        <p:nvGrpSpPr>
          <p:cNvPr id="51" name="Group 3"/>
          <p:cNvGrpSpPr/>
          <p:nvPr/>
        </p:nvGrpSpPr>
        <p:grpSpPr>
          <a:xfrm>
            <a:off x="803880" y="646560"/>
            <a:ext cx="5840280" cy="2510280"/>
            <a:chOff x="803880" y="646560"/>
            <a:chExt cx="5840280" cy="2510280"/>
          </a:xfrm>
        </p:grpSpPr>
        <p:sp>
          <p:nvSpPr>
            <p:cNvPr id="52" name="TextBox 4"/>
            <p:cNvSpPr/>
            <p:nvPr/>
          </p:nvSpPr>
          <p:spPr>
            <a:xfrm>
              <a:off x="803880" y="646560"/>
              <a:ext cx="5840280" cy="114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8994"/>
                </a:lnSpc>
              </a:pPr>
              <a:r>
                <a:rPr b="0" lang="en-US" sz="8990" spc="-162" strike="noStrike">
                  <a:solidFill>
                    <a:srgbClr val="ffffff"/>
                  </a:solidFill>
                  <a:latin typeface="Boulder"/>
                  <a:ea typeface="Boulder"/>
                </a:rPr>
                <a:t>Parole</a:t>
              </a:r>
              <a:endParaRPr b="0" lang="fr-FR" sz="899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TextBox 5"/>
            <p:cNvSpPr/>
            <p:nvPr/>
          </p:nvSpPr>
          <p:spPr>
            <a:xfrm>
              <a:off x="2372040" y="1688040"/>
              <a:ext cx="4024440" cy="1468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914400">
                <a:lnSpc>
                  <a:spcPts val="11565"/>
                </a:lnSpc>
              </a:pPr>
              <a:r>
                <a:rPr b="0" lang="en-US" sz="11570" spc="-440" strike="noStrike">
                  <a:solidFill>
                    <a:srgbClr val="ffffff"/>
                  </a:solidFill>
                  <a:latin typeface="Boulder"/>
                  <a:ea typeface="Boulder"/>
                </a:rPr>
                <a:t>Vie</a:t>
              </a:r>
              <a:endParaRPr b="0" lang="fr-FR" sz="1157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54" name="Group 6"/>
            <p:cNvGrpSpPr/>
            <p:nvPr/>
          </p:nvGrpSpPr>
          <p:grpSpPr>
            <a:xfrm>
              <a:off x="1242000" y="1947240"/>
              <a:ext cx="970200" cy="970200"/>
              <a:chOff x="1242000" y="1947240"/>
              <a:chExt cx="970200" cy="970200"/>
            </a:xfrm>
          </p:grpSpPr>
          <p:sp>
            <p:nvSpPr>
              <p:cNvPr id="55" name="Freeform 7"/>
              <p:cNvSpPr/>
              <p:nvPr/>
            </p:nvSpPr>
            <p:spPr>
              <a:xfrm>
                <a:off x="1242000" y="1947240"/>
                <a:ext cx="970200" cy="970200"/>
              </a:xfrm>
              <a:custGeom>
                <a:avLst/>
                <a:gdLst>
                  <a:gd name="textAreaLeft" fmla="*/ 0 w 970200"/>
                  <a:gd name="textAreaRight" fmla="*/ 970920 w 970200"/>
                  <a:gd name="textAreaTop" fmla="*/ 0 h 970200"/>
                  <a:gd name="textAreaBottom" fmla="*/ 970920 h 97020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AR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6" name="TextBox 8"/>
              <p:cNvSpPr/>
              <p:nvPr/>
            </p:nvSpPr>
            <p:spPr>
              <a:xfrm>
                <a:off x="1333080" y="2152080"/>
                <a:ext cx="788040" cy="674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4847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57" name="TextBox 9"/>
            <p:cNvSpPr/>
            <p:nvPr/>
          </p:nvSpPr>
          <p:spPr>
            <a:xfrm>
              <a:off x="1191960" y="2154240"/>
              <a:ext cx="1070280" cy="559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4405"/>
                </a:lnSpc>
              </a:pPr>
              <a:r>
                <a:rPr b="0" lang="en-US" sz="4410" spc="-46" strike="noStrike">
                  <a:solidFill>
                    <a:srgbClr val="ffffff"/>
                  </a:solidFill>
                  <a:latin typeface="Boulder"/>
                  <a:ea typeface="Boulder"/>
                </a:rPr>
                <a:t>de</a:t>
              </a:r>
              <a:endParaRPr b="0" lang="fr-FR" sz="441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8" name="Freeform 10"/>
          <p:cNvSpPr/>
          <p:nvPr/>
        </p:nvSpPr>
        <p:spPr>
          <a:xfrm>
            <a:off x="11244600" y="14762160"/>
            <a:ext cx="696960" cy="456120"/>
          </a:xfrm>
          <a:custGeom>
            <a:avLst/>
            <a:gdLst>
              <a:gd name="textAreaLeft" fmla="*/ 0 w 696960"/>
              <a:gd name="textAreaRight" fmla="*/ 697680 w 69696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697501" h="456759">
                <a:moveTo>
                  <a:pt x="0" y="0"/>
                </a:moveTo>
                <a:lnTo>
                  <a:pt x="697501" y="0"/>
                </a:lnTo>
                <a:lnTo>
                  <a:pt x="697501" y="456759"/>
                </a:lnTo>
                <a:lnTo>
                  <a:pt x="0" y="45675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9" name="TextBox 11"/>
          <p:cNvSpPr/>
          <p:nvPr/>
        </p:nvSpPr>
        <p:spPr>
          <a:xfrm>
            <a:off x="32309640" y="14669640"/>
            <a:ext cx="8378280" cy="40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298"/>
              </a:lnSpc>
            </a:pPr>
            <a:r>
              <a:rPr b="1" lang="en-US" sz="4600" spc="-1" strike="noStrike">
                <a:solidFill>
                  <a:srgbClr val="000000"/>
                </a:solidFill>
                <a:latin typeface="Arial Narrow"/>
              </a:rPr>
              <a:t>C'est un signe simple mais très fort d'unité,</a:t>
            </a:r>
            <a:r>
              <a:rPr b="0" lang="en-US" sz="4600" spc="-1" strike="noStrike">
                <a:solidFill>
                  <a:srgbClr val="000000"/>
                </a:solidFill>
                <a:latin typeface="Arial Narrow"/>
              </a:rPr>
              <a:t> qui montre que, bien qu'appartenant à des Églises différentes, nous partageons la même joie, la même foi et le même amour pour Jésus.</a:t>
            </a:r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Freeform 12"/>
          <p:cNvSpPr/>
          <p:nvPr/>
        </p:nvSpPr>
        <p:spPr>
          <a:xfrm rot="10800000">
            <a:off x="34943040" y="18180360"/>
            <a:ext cx="696960" cy="456120"/>
          </a:xfrm>
          <a:custGeom>
            <a:avLst/>
            <a:gdLst>
              <a:gd name="textAreaLeft" fmla="*/ 0 w 696960"/>
              <a:gd name="textAreaRight" fmla="*/ 697680 w 696960"/>
              <a:gd name="textAreaTop" fmla="*/ 0 h 456120"/>
              <a:gd name="textAreaBottom" fmla="*/ 456840 h 456120"/>
            </a:gdLst>
            <a:ahLst/>
            <a:rect l="textAreaLeft" t="textAreaTop" r="textAreaRight" b="textAreaBottom"/>
            <a:pathLst>
              <a:path w="697501" h="456759">
                <a:moveTo>
                  <a:pt x="0" y="0"/>
                </a:moveTo>
                <a:lnTo>
                  <a:pt x="697501" y="0"/>
                </a:lnTo>
                <a:lnTo>
                  <a:pt x="697501" y="456759"/>
                </a:lnTo>
                <a:lnTo>
                  <a:pt x="0" y="45675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s-AR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TextBox 13"/>
          <p:cNvSpPr/>
          <p:nvPr/>
        </p:nvSpPr>
        <p:spPr>
          <a:xfrm>
            <a:off x="31989600" y="27220320"/>
            <a:ext cx="9748800" cy="171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 Narrow"/>
                <a:ea typeface="IBM Plex Sans Condensed"/>
              </a:rPr>
              <a:t>Adaptation de </a:t>
            </a:r>
            <a:r>
              <a:rPr b="0" lang="en-US" sz="3200" spc="-1" strike="noStrike">
                <a:solidFill>
                  <a:srgbClr val="000000"/>
                </a:solidFill>
                <a:latin typeface="Arial Narrow"/>
                <a:ea typeface="IBM Plex Sans Condensed Bold"/>
              </a:rPr>
              <a:t>E. Javaloyes</a:t>
            </a:r>
            <a:r>
              <a:rPr b="0" lang="en-US" sz="3200" spc="-1" strike="noStrike">
                <a:solidFill>
                  <a:srgbClr val="000000"/>
                </a:solidFill>
                <a:latin typeface="Arial Narrow"/>
                <a:ea typeface="IBM Plex Sans Condensed"/>
              </a:rPr>
              <a:t>, </a:t>
            </a:r>
            <a:r>
              <a:rPr b="0" lang="en-US" sz="3200" spc="-1" strike="noStrike">
                <a:solidFill>
                  <a:srgbClr val="000000"/>
                </a:solidFill>
                <a:latin typeface="Arial Narrow"/>
                <a:ea typeface="IBM Plex Sans Condensed Bold"/>
              </a:rPr>
              <a:t>M. Ashraf</a:t>
            </a:r>
            <a:r>
              <a:rPr b="0" lang="en-US" sz="3200" spc="-1" strike="noStrike">
                <a:solidFill>
                  <a:srgbClr val="000000"/>
                </a:solidFill>
                <a:latin typeface="Arial Narrow"/>
                <a:ea typeface="IBM Plex Sans Condensed"/>
              </a:rPr>
              <a:t> et </a:t>
            </a:r>
            <a:r>
              <a:rPr b="0" lang="en-US" sz="3200" spc="-1" strike="noStrike">
                <a:solidFill>
                  <a:srgbClr val="000000"/>
                </a:solidFill>
                <a:latin typeface="Arial Narrow"/>
                <a:ea typeface="IBM Plex Sans Condensed Bold"/>
              </a:rPr>
              <a:t>M. Sarmiento</a:t>
            </a:r>
            <a:r>
              <a:rPr b="0" lang="en-US" sz="3200" spc="-1" strike="noStrike">
                <a:solidFill>
                  <a:srgbClr val="000000"/>
                </a:solidFill>
                <a:latin typeface="Arial Narrow"/>
                <a:ea typeface="IBM Plex Sans Condensed"/>
              </a:rPr>
              <a:t> Ilustrations </a:t>
            </a:r>
            <a:r>
              <a:rPr b="0" lang="en-US" sz="3200" spc="-1" strike="noStrike">
                <a:solidFill>
                  <a:srgbClr val="000000"/>
                </a:solidFill>
                <a:latin typeface="Arial Narrow"/>
                <a:ea typeface="IBM Plex Sans Condensed Bold"/>
              </a:rPr>
              <a:t>Guili Rodriguez</a:t>
            </a:r>
            <a:r>
              <a:rPr b="0" lang="en-US" sz="3200" spc="-1" strike="noStrike">
                <a:solidFill>
                  <a:srgbClr val="000000"/>
                </a:solidFill>
                <a:latin typeface="Arial Narrow"/>
                <a:ea typeface="IBM Plex Sans Condensed"/>
              </a:rPr>
              <a:t>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4880bb"/>
                </a:solidFill>
                <a:latin typeface="Teko Light"/>
                <a:ea typeface="Teko Light"/>
              </a:rPr>
              <a:t>www.</a:t>
            </a:r>
            <a:r>
              <a:rPr b="1" lang="en-US" sz="3970" spc="-1" strike="noStrike">
                <a:solidFill>
                  <a:srgbClr val="4880bb"/>
                </a:solidFill>
                <a:latin typeface="Teko Bold"/>
                <a:ea typeface="Teko Bold"/>
              </a:rPr>
              <a:t>teens4unity</a:t>
            </a:r>
            <a:r>
              <a:rPr b="0" lang="en-US" sz="3970" spc="-1" strike="noStrike">
                <a:solidFill>
                  <a:srgbClr val="4880bb"/>
                </a:solidFill>
                <a:latin typeface="Teko"/>
                <a:ea typeface="Teko"/>
              </a:rPr>
              <a:t>.org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14"/>
          <p:cNvSpPr/>
          <p:nvPr/>
        </p:nvSpPr>
        <p:spPr>
          <a:xfrm>
            <a:off x="6986160" y="957240"/>
            <a:ext cx="244872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914400">
              <a:lnSpc>
                <a:spcPts val="3597"/>
              </a:lnSpc>
            </a:pPr>
            <a:r>
              <a:rPr b="1" lang="en-US" sz="3600" spc="-1" strike="noStrike">
                <a:solidFill>
                  <a:srgbClr val="81459e">
                    <a:alpha val="59000"/>
                  </a:srgbClr>
                </a:solidFill>
                <a:latin typeface="Arial"/>
                <a:ea typeface="DM Sans Bold"/>
              </a:rPr>
              <a:t>JANVIER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15"/>
          <p:cNvSpPr/>
          <p:nvPr/>
        </p:nvSpPr>
        <p:spPr>
          <a:xfrm>
            <a:off x="8138880" y="12749040"/>
            <a:ext cx="1976400" cy="4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552"/>
              </a:lnSpc>
            </a:pPr>
            <a:r>
              <a:rPr b="0" lang="en-US" sz="3200" spc="-1" strike="noStrike">
                <a:solidFill>
                  <a:srgbClr val="f6f6f6"/>
                </a:solidFill>
                <a:latin typeface="Calibri"/>
                <a:ea typeface="Teko"/>
              </a:rPr>
              <a:t>(</a:t>
            </a:r>
            <a:r>
              <a:rPr b="1" lang="en-US" sz="3200" spc="-1" strike="noStrike">
                <a:solidFill>
                  <a:srgbClr val="f6f6f6"/>
                </a:solidFill>
                <a:latin typeface="Calibri"/>
                <a:ea typeface="Teko Bold"/>
              </a:rPr>
              <a:t>Eph 4</a:t>
            </a:r>
            <a:r>
              <a:rPr b="0" lang="en-US" sz="3200" spc="-1" strike="noStrike">
                <a:solidFill>
                  <a:srgbClr val="f6f6f6"/>
                </a:solidFill>
                <a:latin typeface="Calibri"/>
                <a:ea typeface="Teko"/>
              </a:rPr>
              <a:t>,4)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16"/>
          <p:cNvSpPr/>
          <p:nvPr/>
        </p:nvSpPr>
        <p:spPr>
          <a:xfrm>
            <a:off x="1904760" y="10389240"/>
            <a:ext cx="7737840" cy="243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793"/>
              </a:lnSpc>
            </a:pPr>
            <a:r>
              <a:rPr b="0" lang="en-US" sz="4890" spc="-1" strike="noStrike">
                <a:solidFill>
                  <a:srgbClr val="000000"/>
                </a:solidFill>
                <a:latin typeface="Calibri"/>
                <a:ea typeface="Agrandir Narrow"/>
              </a:rPr>
              <a:t>« </a:t>
            </a:r>
            <a:r>
              <a:rPr b="1" lang="en-US" sz="4890" spc="-1" strike="noStrike">
                <a:solidFill>
                  <a:srgbClr val="000000"/>
                </a:solidFill>
                <a:latin typeface="Calibri"/>
                <a:ea typeface="Agrandir Narrow"/>
              </a:rPr>
              <a:t>Un seul corps</a:t>
            </a:r>
            <a:r>
              <a:rPr b="0" lang="en-US" sz="4890" spc="-1" strike="noStrike">
                <a:solidFill>
                  <a:srgbClr val="000000"/>
                </a:solidFill>
                <a:latin typeface="Calibri"/>
                <a:ea typeface="Agrandir Narrow"/>
              </a:rPr>
              <a:t> et un seul Esprit, comme </a:t>
            </a:r>
            <a:r>
              <a:rPr b="1" lang="en-US" sz="4890" spc="-1" strike="noStrike">
                <a:solidFill>
                  <a:srgbClr val="000000"/>
                </a:solidFill>
                <a:latin typeface="Calibri"/>
                <a:ea typeface="Agrandir Narrow"/>
              </a:rPr>
              <a:t>une seule est l'espérance</a:t>
            </a:r>
            <a:r>
              <a:rPr b="0" lang="en-US" sz="4890" spc="-1" strike="noStrike">
                <a:solidFill>
                  <a:srgbClr val="000000"/>
                </a:solidFill>
                <a:latin typeface="Calibri"/>
                <a:ea typeface="Agrandir Narrow"/>
              </a:rPr>
              <a:t> à laquelle vous avez été appelés » </a:t>
            </a:r>
            <a:endParaRPr b="0" lang="fr-FR" sz="489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extBox 17"/>
          <p:cNvSpPr/>
          <p:nvPr/>
        </p:nvSpPr>
        <p:spPr>
          <a:xfrm>
            <a:off x="691920" y="26927280"/>
            <a:ext cx="23195880" cy="10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rial"/>
                <a:ea typeface="IBM Plex Sans Condensed"/>
              </a:rPr>
              <a:t>1 - C. Lubich, Parole de Vie juillet 1985, in livre, Paroles de Vie, par Fabio Ciardi, (Oeuvres de Chiara Lubich 5),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98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rial"/>
                <a:ea typeface="IBM Plex Sans Condensed"/>
              </a:rPr>
              <a:t>      </a:t>
            </a:r>
            <a:r>
              <a:rPr b="0" lang="en-US" sz="3500" spc="-1" strike="noStrike">
                <a:solidFill>
                  <a:srgbClr val="000000"/>
                </a:solidFill>
                <a:latin typeface="Arial"/>
                <a:ea typeface="IBM Plex Sans Condensed"/>
              </a:rPr>
              <a:t>Città Nuova, Roma, 2017, p. 327. 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6" name="Group 18"/>
          <p:cNvGrpSpPr/>
          <p:nvPr/>
        </p:nvGrpSpPr>
        <p:grpSpPr>
          <a:xfrm>
            <a:off x="9635760" y="718560"/>
            <a:ext cx="1018080" cy="1328040"/>
            <a:chOff x="9635760" y="718560"/>
            <a:chExt cx="1018080" cy="1328040"/>
          </a:xfrm>
        </p:grpSpPr>
        <p:sp>
          <p:nvSpPr>
            <p:cNvPr id="67" name="TextBox 19"/>
            <p:cNvSpPr/>
            <p:nvPr/>
          </p:nvSpPr>
          <p:spPr>
            <a:xfrm>
              <a:off x="9635760" y="1253520"/>
              <a:ext cx="1018080" cy="793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6248"/>
                </a:lnSpc>
              </a:pPr>
              <a:r>
                <a:rPr b="1" lang="en-US" sz="4460" spc="29" strike="noStrike">
                  <a:solidFill>
                    <a:srgbClr val="beb3dd"/>
                  </a:solidFill>
                  <a:latin typeface="Arial"/>
                  <a:ea typeface="DM Sans Bold"/>
                </a:rPr>
                <a:t>26</a:t>
              </a:r>
              <a:endParaRPr b="0" lang="fr-FR" sz="446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TextBox 20"/>
            <p:cNvSpPr/>
            <p:nvPr/>
          </p:nvSpPr>
          <p:spPr>
            <a:xfrm>
              <a:off x="9643320" y="718560"/>
              <a:ext cx="1003320" cy="792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 defTabSz="914400">
                <a:lnSpc>
                  <a:spcPts val="6245"/>
                </a:lnSpc>
              </a:pPr>
              <a:r>
                <a:rPr b="0" lang="en-US" sz="4460" spc="-1" strike="noStrike">
                  <a:solidFill>
                    <a:srgbClr val="beb3dd"/>
                  </a:solidFill>
                  <a:latin typeface="Arial"/>
                  <a:ea typeface="DM Sans"/>
                </a:rPr>
                <a:t>20</a:t>
              </a:r>
              <a:endParaRPr b="0" lang="fr-FR" sz="446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9" name="TextBox 21"/>
          <p:cNvSpPr/>
          <p:nvPr/>
        </p:nvSpPr>
        <p:spPr>
          <a:xfrm>
            <a:off x="11685240" y="8355240"/>
            <a:ext cx="8655480" cy="47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697"/>
              </a:lnSpc>
            </a:pPr>
            <a:r>
              <a:rPr b="1" lang="en-US" sz="4580" spc="-66" strike="noStrike">
                <a:solidFill>
                  <a:srgbClr val="000000"/>
                </a:solidFill>
                <a:latin typeface="Calibri"/>
                <a:ea typeface="IBM Plex Sans Condensed"/>
              </a:rPr>
              <a:t>Ce mois-ci, de nombreux chrétiens à travers le monde prient ensemble pour l'unité. </a:t>
            </a:r>
            <a:r>
              <a:rPr b="0" lang="en-US" sz="4580" spc="-66" strike="noStrike">
                <a:solidFill>
                  <a:srgbClr val="000000"/>
                </a:solidFill>
                <a:latin typeface="Calibri"/>
                <a:ea typeface="IBM Plex Sans Condensed"/>
              </a:rPr>
              <a:t>Saint Paul nous rappelle que, même si nous sommes différents, nous sommes appelés à vivre comme un seul corps, unis </a:t>
            </a:r>
            <a:endParaRPr b="0" lang="fr-FR" sz="458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4697"/>
              </a:lnSpc>
            </a:pPr>
            <a:r>
              <a:rPr b="0" lang="en-US" sz="4580" spc="-66" strike="noStrike">
                <a:solidFill>
                  <a:srgbClr val="000000"/>
                </a:solidFill>
                <a:latin typeface="Calibri"/>
                <a:ea typeface="IBM Plex Sans Condensed"/>
              </a:rPr>
              <a:t>par la même foi, le même Esprit et la même espérance.</a:t>
            </a:r>
            <a:endParaRPr b="0" lang="fr-FR" sz="45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22"/>
          <p:cNvSpPr/>
          <p:nvPr/>
        </p:nvSpPr>
        <p:spPr>
          <a:xfrm>
            <a:off x="21853440" y="2289960"/>
            <a:ext cx="8823960" cy="329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96"/>
              </a:lnSpc>
            </a:pPr>
            <a:r>
              <a:rPr b="0" lang="en-US" sz="5100" spc="-72" strike="noStrike">
                <a:solidFill>
                  <a:srgbClr val="000000"/>
                </a:solidFill>
                <a:latin typeface="Calibri"/>
              </a:rPr>
              <a:t>L'espoir est comme une petite  graine que Dieu plante dans nos  cœurs. </a:t>
            </a:r>
            <a:r>
              <a:rPr b="1" lang="en-US" sz="5100" spc="-72" strike="noStrike">
                <a:solidFill>
                  <a:srgbClr val="000000"/>
                </a:solidFill>
                <a:latin typeface="Calibri"/>
              </a:rPr>
              <a:t>Il grandit lorsque nous lui faisons confiance</a:t>
            </a:r>
            <a:r>
              <a:rPr b="0" lang="en-US" sz="5100" spc="-72" strike="noStrike">
                <a:solidFill>
                  <a:srgbClr val="000000"/>
                </a:solidFill>
                <a:latin typeface="Calibri"/>
              </a:rPr>
              <a:t>, même dans les moments difficiles.</a:t>
            </a:r>
            <a:endParaRPr b="0" lang="fr-FR" sz="5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23"/>
          <p:cNvSpPr/>
          <p:nvPr/>
        </p:nvSpPr>
        <p:spPr>
          <a:xfrm>
            <a:off x="22010400" y="1077840"/>
            <a:ext cx="8514360" cy="97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7699"/>
              </a:lnSpc>
            </a:pPr>
            <a:r>
              <a:rPr b="1" lang="en-US" sz="5500" spc="-77" strike="noStrike">
                <a:solidFill>
                  <a:srgbClr val="000000"/>
                </a:solidFill>
                <a:latin typeface="Calibri"/>
                <a:ea typeface="IBM Plex Sans Condensed Bold"/>
              </a:rPr>
              <a:t>Cela signifie quoi pour nous ?</a:t>
            </a:r>
            <a:endParaRPr b="0" lang="fr-FR" sz="5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24"/>
          <p:cNvSpPr/>
          <p:nvPr/>
        </p:nvSpPr>
        <p:spPr>
          <a:xfrm>
            <a:off x="32193720" y="8429400"/>
            <a:ext cx="8494200" cy="47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298"/>
              </a:lnSpc>
            </a:pPr>
            <a:r>
              <a:rPr b="1" lang="en-US" sz="5300" spc="-75" strike="noStrike">
                <a:solidFill>
                  <a:srgbClr val="000000"/>
                </a:solidFill>
                <a:latin typeface="Calibri"/>
              </a:rPr>
              <a:t>L'espérance</a:t>
            </a:r>
            <a:r>
              <a:rPr b="0" lang="en-US" sz="5300" spc="-75" strike="noStrike">
                <a:solidFill>
                  <a:srgbClr val="000000"/>
                </a:solidFill>
                <a:latin typeface="Calibri"/>
              </a:rPr>
              <a:t> nous aide à croire que l'amour et le bien triompheront.</a:t>
            </a:r>
            <a:r>
              <a:rPr b="1" lang="en-US" sz="5300" spc="-75" strike="noStrike">
                <a:solidFill>
                  <a:srgbClr val="000000"/>
                </a:solidFill>
                <a:latin typeface="Calibri"/>
              </a:rPr>
              <a:t> Il nous pousse à rendre le monde meilleur </a:t>
            </a:r>
            <a:r>
              <a:rPr b="0" lang="en-US" sz="5300" spc="-75" strike="noStrike">
                <a:solidFill>
                  <a:srgbClr val="000000"/>
                </a:solidFill>
                <a:latin typeface="Calibri"/>
              </a:rPr>
              <a:t>en commençant par de petits gestes de gentillesse, de paix et d'amitié. </a:t>
            </a:r>
            <a:endParaRPr b="0" lang="fr-FR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25"/>
          <p:cNvSpPr/>
          <p:nvPr/>
        </p:nvSpPr>
        <p:spPr>
          <a:xfrm>
            <a:off x="1264320" y="21208320"/>
            <a:ext cx="9082440" cy="487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4796"/>
              </a:lnSpc>
            </a:pPr>
            <a:r>
              <a:rPr b="0" lang="en-US" sz="4600" spc="-66" strike="noStrike">
                <a:solidFill>
                  <a:srgbClr val="000000"/>
                </a:solidFill>
                <a:latin typeface="Calibri"/>
              </a:rPr>
              <a:t>Être chrétien n'est pas quelque chose que l'on vit seul. </a:t>
            </a:r>
            <a:r>
              <a:rPr b="1" lang="en-US" sz="4600" spc="-66" strike="noStrike">
                <a:solidFill>
                  <a:srgbClr val="000000"/>
                </a:solidFill>
                <a:latin typeface="Calibri"/>
              </a:rPr>
              <a:t>Dieu nous appelle à marcher ensemble, à vivre en unité avec les autres,”</a:t>
            </a:r>
            <a:r>
              <a:rPr b="0" lang="en-US" sz="4600" spc="-66" strike="noStrike">
                <a:solidFill>
                  <a:srgbClr val="000000"/>
                </a:solidFill>
                <a:latin typeface="Calibri"/>
              </a:rPr>
              <a:t> cette unité de tous les hommes dans l'amour et la paix »¹, </a:t>
            </a:r>
            <a:r>
              <a:rPr b="1" lang="en-US" sz="4600" spc="-66" strike="noStrike">
                <a:solidFill>
                  <a:srgbClr val="000000"/>
                </a:solidFill>
                <a:latin typeface="Calibri"/>
              </a:rPr>
              <a:t>afin que Jésus soit vraiment présent parmi nous</a:t>
            </a:r>
            <a:r>
              <a:rPr b="0" lang="en-US" sz="4600" spc="-66" strike="noStrike">
                <a:solidFill>
                  <a:srgbClr val="000000"/>
                </a:solidFill>
                <a:latin typeface="Calibri"/>
              </a:rPr>
              <a:t> et apporte bonheur et force à tous.</a:t>
            </a:r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Box 26"/>
          <p:cNvSpPr/>
          <p:nvPr/>
        </p:nvSpPr>
        <p:spPr>
          <a:xfrm>
            <a:off x="37299960" y="18288000"/>
            <a:ext cx="3281760" cy="88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914400">
              <a:lnSpc>
                <a:spcPts val="6999"/>
              </a:lnSpc>
            </a:pPr>
            <a:r>
              <a:rPr b="0" lang="en-US" sz="5000" spc="-1" strike="noStrike">
                <a:solidFill>
                  <a:srgbClr val="81459e"/>
                </a:solidFill>
                <a:latin typeface="Arial Narrow"/>
                <a:ea typeface="A Day Without Sun Text Bold"/>
              </a:rPr>
              <a:t>C. de la Syrie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Box 27"/>
          <p:cNvSpPr/>
          <p:nvPr/>
        </p:nvSpPr>
        <p:spPr>
          <a:xfrm>
            <a:off x="12101760" y="14670360"/>
            <a:ext cx="8239320" cy="605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298"/>
              </a:lnSpc>
            </a:pPr>
            <a:r>
              <a:rPr b="0" lang="en-US" sz="4600" spc="35" strike="noStrike">
                <a:solidFill>
                  <a:srgbClr val="000000"/>
                </a:solidFill>
                <a:latin typeface="Arial Narrow"/>
              </a:rPr>
              <a:t>En Syrie, </a:t>
            </a:r>
            <a:r>
              <a:rPr b="1" lang="en-US" sz="4600" spc="35" strike="noStrike">
                <a:solidFill>
                  <a:srgbClr val="000000"/>
                </a:solidFill>
                <a:latin typeface="Arial Narrow"/>
              </a:rPr>
              <a:t>nous avons tous grandi ensemble comme une seule famille, sans distinction entre catholiques, orthodoxes ou autres chrétiens</a:t>
            </a:r>
            <a:r>
              <a:rPr b="0" lang="en-US" sz="4600" spc="35" strike="noStrike">
                <a:solidFill>
                  <a:srgbClr val="000000"/>
                </a:solidFill>
                <a:latin typeface="Arial Narrow"/>
              </a:rPr>
              <a:t>. J'aime beaucoup ce qui se passe le dimanche des Rameaux : après la messe, les scouts de chaque Eglise font de la musique en signe de fête.</a:t>
            </a:r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Box 28"/>
          <p:cNvSpPr/>
          <p:nvPr/>
        </p:nvSpPr>
        <p:spPr>
          <a:xfrm>
            <a:off x="22143240" y="14670360"/>
            <a:ext cx="8647920" cy="40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298"/>
              </a:lnSpc>
            </a:pPr>
            <a:r>
              <a:rPr b="1" lang="en-US" sz="4600" spc="-1" strike="noStrike">
                <a:solidFill>
                  <a:srgbClr val="000000"/>
                </a:solidFill>
                <a:latin typeface="Arial Narrow"/>
              </a:rPr>
              <a:t>Certaines Eglises n'ont pas leurs propres scouts qui peuvent joue</a:t>
            </a:r>
            <a:r>
              <a:rPr b="0" lang="en-US" sz="4600" spc="-1" strike="noStrike">
                <a:solidFill>
                  <a:srgbClr val="000000"/>
                </a:solidFill>
                <a:latin typeface="Arial Narrow"/>
              </a:rPr>
              <a:t>r, alors les scouts catholiques jouent pour les Eglises orthodoxes et les scouts orthodoxes font de même pour les Eglises catholiques.</a:t>
            </a:r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0E634B9C216C4AB4FFFB653A7A7918" ma:contentTypeVersion="21" ma:contentTypeDescription="Crear nuevo documento." ma:contentTypeScope="" ma:versionID="6425c625a53139c4768d4ab5186bb48a">
  <xsd:schema xmlns:xsd="http://www.w3.org/2001/XMLSchema" xmlns:xs="http://www.w3.org/2001/XMLSchema" xmlns:p="http://schemas.microsoft.com/office/2006/metadata/properties" xmlns:ns2="8b861129-0d73-4312-bbbe-a82bc3901102" xmlns:ns3="5be84579-c802-4c28-afbe-e7eb7b5d93b2" targetNamespace="http://schemas.microsoft.com/office/2006/metadata/properties" ma:root="true" ma:fieldsID="e541318cb03233778105f6536a9129f3" ns2:_="" ns3:_="">
    <xsd:import namespace="8b861129-0d73-4312-bbbe-a82bc3901102"/>
    <xsd:import namespace="5be84579-c802-4c28-afbe-e7eb7b5d93b2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LINK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Tag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1129-0d73-4312-bbbe-a82bc3901102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3" nillable="true" ma:displayName="Stato consenso" ma:internalName="Stato_x0020_consenso" ma:readOnly="false">
      <xsd:simpleType>
        <xsd:restriction base="dms:Text"/>
      </xsd:simpleType>
    </xsd:element>
    <xsd:element name="LINK" ma:index="4" nillable="true" ma:displayName="LINK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827b190b-f2f9-433c-adc0-5e9deb5b7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Tag" ma:index="23" nillable="true" ma:displayName="Tag" ma:format="Dropdown" ma:hidden="true" ma:internalName="Tag" ma:readOnly="false">
      <xsd:simpleType>
        <xsd:restriction base="dms:Text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84579-c802-4c28-afbe-e7eb7b5d93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f0bf31-4d24-44f3-a1f1-19ea2f4dc51a}" ma:internalName="TaxCatchAll" ma:readOnly="false" ma:showField="CatchAllData" ma:web="5be84579-c802-4c28-afbe-e7eb7b5d9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b861129-0d73-4312-bbbe-a82bc3901102" xsi:nil="true"/>
    <Tag xmlns="8b861129-0d73-4312-bbbe-a82bc3901102" xsi:nil="true"/>
    <LINK xmlns="8b861129-0d73-4312-bbbe-a82bc3901102">
      <Url xsi:nil="true"/>
      <Description xsi:nil="true"/>
    </LINK>
    <TaxCatchAll xmlns="5be84579-c802-4c28-afbe-e7eb7b5d93b2" xsi:nil="true"/>
    <lcf76f155ced4ddcb4097134ff3c332f xmlns="8b861129-0d73-4312-bbbe-a82bc39011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F17F79-0E81-44A0-83D9-A538C850111B}"/>
</file>

<file path=customXml/itemProps2.xml><?xml version="1.0" encoding="utf-8"?>
<ds:datastoreItem xmlns:ds="http://schemas.openxmlformats.org/officeDocument/2006/customXml" ds:itemID="{8F705B74-1470-4BAF-AD95-CFA3564F13BC}"/>
</file>

<file path=customXml/itemProps3.xml><?xml version="1.0" encoding="utf-8"?>
<ds:datastoreItem xmlns:ds="http://schemas.openxmlformats.org/officeDocument/2006/customXml" ds:itemID="{BF5600B1-794F-4D21-AC36-B57FBE1A701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Application>LibreOffice/24.2.5.2$Windows_X86_64 LibreOffice_project/bffef4ea93e59bebbeaf7f431bb02b1a39ee8a59</Application>
  <AppVersion>15.0000</AppVersion>
  <Words>1155</Words>
  <Paragraphs>66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DAG7fkbw7W4</dc:identifier>
  <dc:language>fr-FR</dc:language>
  <cp:lastModifiedBy/>
  <dcterms:modified xsi:type="dcterms:W3CDTF">2025-12-20T17:27:00Z</dcterms:modified>
  <cp:revision>7</cp:revision>
  <dc:subject/>
  <dc:title>IT - GENNAIO 2026 - A4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PresentationFormat">
    <vt:lpwstr>Personalizado</vt:lpwstr>
  </property>
  <property fmtid="{D5CDD505-2E9C-101B-9397-08002B2CF9AE}" pid="4" name="Slides">
    <vt:i4>3</vt:i4>
  </property>
</Properties>
</file>