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1.xml.rels" ContentType="application/vnd.openxmlformats-package.relationships+xml"/>
  <Override PartName="/customXml/_rels/item2.xml.rels" ContentType="application/vnd.openxmlformats-package.relationships+xml"/>
  <Override PartName="/customXml/_rels/item3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2.png" ContentType="image/png"/>
  <Override PartName="/ppt/media/image3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</p:sldMasterIdLst>
  <p:sldIdLst>
    <p:sldId id="256" r:id="rId13"/>
    <p:sldId id="257" r:id="rId14"/>
    <p:sldId id="258" r:id="rId15"/>
  </p:sldIdLst>
  <p:sldSz cx="42291000" cy="2971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360" cy="496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114280" y="6953760"/>
            <a:ext cx="38061360" cy="1723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F79ACF8-771E-4B2E-AD12-8A83C721D7D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1613E787-7B1D-442F-8F11-F931F0212B9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FB4655C1-9851-44E8-B85E-982E19C0143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6AEF90D-4A14-4283-A164-08DF4B4765E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15DC02E-8C2A-4689-AF3D-97F31ED6E58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360" cy="496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2114280" y="6953760"/>
            <a:ext cx="38061360" cy="1723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C6210DF5-0CB8-48FC-A977-EF774AD7B0E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2BFE893B-57FB-44B7-BC0B-BE316D1351F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360" cy="496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2114280" y="6953760"/>
            <a:ext cx="18573840" cy="1723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21617280" y="6953760"/>
            <a:ext cx="18573840" cy="1723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FFF36B72-5FD2-4642-BD55-54F8D70EC6A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FE9D5D40-32FC-4010-A420-FB17A368589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360" cy="496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E6AE1E8B-EC4F-4FF2-87FD-0EC3602A7E5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BF1C73A5-45F9-433D-B653-22B2233CD23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000" cy="496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00690E2-14BE-4506-842A-7E6357BD2B6D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1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ftr" idx="28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ldNum" idx="29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DCF696C-8BC7-40BA-A56B-24CFC5AB02F8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30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ftr" idx="31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ldNum" idx="32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D6D4602-6282-45C5-8F17-24AA1EACC458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dt" idx="33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ftr" idx="4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ldNum" idx="5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C5EA59A-4CA1-4A4F-BD16-6E21397F8F41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6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ftr" idx="7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ldNum" idx="8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BB1BF1F-96F1-40FB-8D7F-8259D3EBCE72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dt" idx="9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000" cy="496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2114280" y="6953760"/>
            <a:ext cx="38061000" cy="1723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ftr" idx="10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sldNum" idx="11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E29AA65-652A-480C-91AB-C7035D54285B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dt" idx="12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ftr" idx="13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ldNum" idx="14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320564F-D302-4412-8C80-74BF95C6CC8E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dt" idx="15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000" cy="496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2114280" y="6953760"/>
            <a:ext cx="18573480" cy="1723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21617280" y="6953760"/>
            <a:ext cx="18573480" cy="1723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ftr" idx="16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sldNum" idx="17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44DE5EC-0A4B-4407-94F3-13148E366FC6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6"/>
          <p:cNvSpPr>
            <a:spLocks noGrp="1"/>
          </p:cNvSpPr>
          <p:nvPr>
            <p:ph type="dt" idx="18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ftr" idx="19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sldNum" idx="20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59CF20B-A0A4-4F4C-A4C5-576C1F0C552D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dt" idx="21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000" cy="496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ftr" idx="22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sldNum" idx="23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9D834E8-015F-4B5D-9A04-93F93F32456A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dt" idx="24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ftr" idx="25"/>
          </p:nvPr>
        </p:nvSpPr>
        <p:spPr>
          <a:xfrm>
            <a:off x="3124080" y="6356520"/>
            <a:ext cx="289440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sldNum" idx="26"/>
          </p:nvPr>
        </p:nvSpPr>
        <p:spPr>
          <a:xfrm>
            <a:off x="655308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0AA10A8-7834-4FA4-B313-11F1154CC36F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dt" idx="27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360" cy="496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2114280" y="6953760"/>
            <a:ext cx="38061360" cy="1723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2"/>
          <p:cNvSpPr/>
          <p:nvPr/>
        </p:nvSpPr>
        <p:spPr>
          <a:xfrm>
            <a:off x="0" y="180000"/>
            <a:ext cx="42289920" cy="29716920"/>
          </a:xfrm>
          <a:custGeom>
            <a:avLst/>
            <a:gdLst>
              <a:gd name="textAreaLeft" fmla="*/ 0 w 42289920"/>
              <a:gd name="textAreaRight" fmla="*/ 42291000 w 42289920"/>
              <a:gd name="textAreaTop" fmla="*/ 0 h 29716920"/>
              <a:gd name="textAreaBottom" fmla="*/ 29718000 h 29716920"/>
            </a:gdLst>
            <a:ahLst/>
            <a:rect l="textAreaLeft" t="textAreaTop" r="textAreaRight" b="textAreaBottom"/>
            <a:pathLst>
              <a:path w="42291000" h="29718000">
                <a:moveTo>
                  <a:pt x="0" y="0"/>
                </a:moveTo>
                <a:lnTo>
                  <a:pt x="42291000" y="0"/>
                </a:lnTo>
                <a:lnTo>
                  <a:pt x="42291000" y="29718000"/>
                </a:lnTo>
                <a:lnTo>
                  <a:pt x="0" y="29718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s-AR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1" name="TextBox 3"/>
          <p:cNvSpPr/>
          <p:nvPr/>
        </p:nvSpPr>
        <p:spPr>
          <a:xfrm>
            <a:off x="11768400" y="893880"/>
            <a:ext cx="8093520" cy="419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499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Jésus invite ses disciples à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499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ne pas se préoccuper des besoins matériels</a:t>
            </a:r>
            <a:r>
              <a:rPr b="0" lang="en-US" sz="45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mais à chercher le Royaume de Dieu 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499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et à  </a:t>
            </a:r>
            <a:r>
              <a:rPr b="0" lang="en-US" sz="45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accumuler 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499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«un trésor sûr dans les cieux» </a:t>
            </a:r>
            <a:r>
              <a:rPr b="0" lang="en-US" sz="4500" spc="-1" strike="noStrike" baseline="30000">
                <a:solidFill>
                  <a:srgbClr val="000000"/>
                </a:solidFill>
                <a:latin typeface="29LT Bukra Condensed Bold"/>
                <a:ea typeface="29LT Bukra Condensed Bold"/>
              </a:rPr>
              <a:t>1</a:t>
            </a:r>
            <a:r>
              <a:rPr b="0" lang="en-US" sz="45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.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TextBox 4"/>
          <p:cNvSpPr/>
          <p:nvPr/>
        </p:nvSpPr>
        <p:spPr>
          <a:xfrm>
            <a:off x="11340000" y="17897400"/>
            <a:ext cx="9179280" cy="213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610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Le vrai bonheur nait dès que nous aimons, que nous sommes généreux et que nous </a:t>
            </a:r>
            <a:r>
              <a:rPr b="0" lang="en-US" sz="45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nous confions à Dieu.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TextBox 6"/>
          <p:cNvSpPr/>
          <p:nvPr/>
        </p:nvSpPr>
        <p:spPr>
          <a:xfrm>
            <a:off x="21420360" y="1209600"/>
            <a:ext cx="9539280" cy="349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499"/>
              </a:lnSpc>
            </a:pPr>
            <a:r>
              <a:rPr b="0" lang="en-US" sz="4200" spc="-1" strike="noStrike">
                <a:solidFill>
                  <a:srgbClr val="000000"/>
                </a:solidFill>
                <a:latin typeface="Arial"/>
                <a:ea typeface="Microsoft YaHei"/>
              </a:rPr>
              <a:t>le « trésor » est tout ce qui a, à nos yeux, le plus de valeur, </a:t>
            </a:r>
            <a:r>
              <a:rPr b="1" lang="en-US" sz="4200" spc="-1" strike="noStrike">
                <a:solidFill>
                  <a:srgbClr val="000000"/>
                </a:solidFill>
                <a:latin typeface="Arial"/>
                <a:ea typeface="Microsoft YaHei"/>
              </a:rPr>
              <a:t>ce qui selon nous, donne de la sécurité</a:t>
            </a:r>
            <a:r>
              <a:rPr b="0" lang="en-US" sz="4200" spc="-1" strike="noStrike">
                <a:solidFill>
                  <a:srgbClr val="000000"/>
                </a:solidFill>
                <a:latin typeface="Arial"/>
                <a:ea typeface="Microsoft YaHei"/>
              </a:rPr>
              <a:t> : une personne, un rêve, un talent ou ce que nous voulons réaliser</a:t>
            </a:r>
            <a:endParaRPr b="0" lang="fr-FR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TextBox 7"/>
          <p:cNvSpPr/>
          <p:nvPr/>
        </p:nvSpPr>
        <p:spPr>
          <a:xfrm>
            <a:off x="22060800" y="14688000"/>
            <a:ext cx="8574480" cy="558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499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“</a:t>
            </a:r>
            <a:r>
              <a:rPr b="0" lang="en-US" sz="45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A l’occasion de ma profession de Foi</a:t>
            </a:r>
            <a:r>
              <a:rPr b="0" lang="en-US" sz="45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, mon amie et moi-même, avons voulu faire quelque chose pour l’action #FameZero</a:t>
            </a:r>
            <a:r>
              <a:rPr b="0" lang="en-US" sz="45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 </a:t>
            </a:r>
            <a:r>
              <a:rPr b="0" lang="en-US" sz="4500" spc="-1" strike="noStrike" baseline="30000">
                <a:solidFill>
                  <a:srgbClr val="000000"/>
                </a:solidFill>
                <a:latin typeface="29LT Bukra Condensed Bold"/>
                <a:ea typeface="29LT Bukra Condensed Bold"/>
              </a:rPr>
              <a:t>4</a:t>
            </a:r>
            <a:r>
              <a:rPr b="0" lang="en-US" sz="45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.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499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En en parlant en famille, </a:t>
            </a:r>
            <a:r>
              <a:rPr b="0" lang="en-US" sz="45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nous avons décidé de renoncer aux cadeaux et de donner les sommes correspondantes pour des enfants en difficulté</a:t>
            </a:r>
            <a:r>
              <a:rPr b="0" lang="en-US" sz="45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. 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TextBox 8"/>
          <p:cNvSpPr/>
          <p:nvPr/>
        </p:nvSpPr>
        <p:spPr>
          <a:xfrm>
            <a:off x="32261400" y="14760000"/>
            <a:ext cx="8443440" cy="488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La fête fut très simple, </a:t>
            </a: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nous avons pu raconter et présenter un projet dont le but est d’aider quelques familles pauvres 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des Philippines. A la fin de la journée tous les invités étaient très contents  et nous encore plus”.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TextBox 9"/>
          <p:cNvSpPr/>
          <p:nvPr/>
        </p:nvSpPr>
        <p:spPr>
          <a:xfrm>
            <a:off x="32054760" y="1080000"/>
            <a:ext cx="8444880" cy="419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499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Jésus nous appelle à faire attention à nos choix. </a:t>
            </a:r>
            <a:r>
              <a:rPr b="0" lang="en-US" sz="45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Il nous propose de mettre notre trésor dans ce qui a le plus de valeur éternel, comme l’amour, la foi, l’amitié vraie ainsi que dans le faire du bien aux autres.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TextBox 10"/>
          <p:cNvSpPr/>
          <p:nvPr/>
        </p:nvSpPr>
        <p:spPr>
          <a:xfrm>
            <a:off x="21758040" y="9972000"/>
            <a:ext cx="8661600" cy="349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499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Le “coeur”</a:t>
            </a:r>
            <a:r>
              <a:rPr b="0" lang="en-US" sz="45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, au contraire, ne fait pas seulement référence aux sentiments, </a:t>
            </a:r>
            <a:r>
              <a:rPr b="0" lang="en-US" sz="45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il est la partie la plus authenthique de nous-mêmes,</a:t>
            </a:r>
            <a:r>
              <a:rPr b="0" lang="en-US" sz="45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qui ne nous trompe pas, qui ne dissimule rien.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TextBox 11"/>
          <p:cNvSpPr/>
          <p:nvPr/>
        </p:nvSpPr>
        <p:spPr>
          <a:xfrm rot="21591600">
            <a:off x="31776840" y="9898920"/>
            <a:ext cx="9179280" cy="349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499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Il nous invite à faire “nôtres” et guérir les blessures des personnes que nous rencontrons. Voilà pourquoi il dit au docteur de la Loi: 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499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«Va’ et toi fais de même» </a:t>
            </a:r>
            <a:r>
              <a:rPr b="0" lang="en-US" sz="4500" spc="-1" strike="noStrike" baseline="30000">
                <a:solidFill>
                  <a:srgbClr val="000000"/>
                </a:solidFill>
                <a:latin typeface="29LT Bukra Condensed Bold"/>
                <a:ea typeface="29LT Bukra Condensed Bold"/>
              </a:rPr>
              <a:t>2</a:t>
            </a:r>
            <a:r>
              <a:rPr b="0" lang="en-US" sz="45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.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9" name="Group 12"/>
          <p:cNvGrpSpPr/>
          <p:nvPr/>
        </p:nvGrpSpPr>
        <p:grpSpPr>
          <a:xfrm>
            <a:off x="717480" y="855360"/>
            <a:ext cx="8281800" cy="1585440"/>
            <a:chOff x="717480" y="855360"/>
            <a:chExt cx="8281800" cy="1585440"/>
          </a:xfrm>
        </p:grpSpPr>
        <p:sp>
          <p:nvSpPr>
            <p:cNvPr id="60" name="TextBox 13"/>
            <p:cNvSpPr/>
            <p:nvPr/>
          </p:nvSpPr>
          <p:spPr>
            <a:xfrm>
              <a:off x="717480" y="855360"/>
              <a:ext cx="4717800" cy="114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8994"/>
                </a:lnSpc>
              </a:pPr>
              <a:r>
                <a:rPr b="0" lang="en-US" sz="8990" spc="-162" strike="noStrike">
                  <a:solidFill>
                    <a:srgbClr val="ffffff"/>
                  </a:solidFill>
                  <a:latin typeface="Boulder"/>
                  <a:ea typeface="Boulder"/>
                </a:rPr>
                <a:t>Parole</a:t>
              </a:r>
              <a:endParaRPr b="0" lang="fr-FR" sz="8990" spc="-1" strike="noStrike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61" name="Group 14"/>
            <p:cNvGrpSpPr/>
            <p:nvPr/>
          </p:nvGrpSpPr>
          <p:grpSpPr>
            <a:xfrm>
              <a:off x="4844160" y="997920"/>
              <a:ext cx="783360" cy="969840"/>
              <a:chOff x="4844160" y="997920"/>
              <a:chExt cx="783360" cy="969840"/>
            </a:xfrm>
          </p:grpSpPr>
          <p:sp>
            <p:nvSpPr>
              <p:cNvPr id="62" name="Freeform 15"/>
              <p:cNvSpPr/>
              <p:nvPr/>
            </p:nvSpPr>
            <p:spPr>
              <a:xfrm>
                <a:off x="4844160" y="997920"/>
                <a:ext cx="783360" cy="969840"/>
              </a:xfrm>
              <a:custGeom>
                <a:avLst/>
                <a:gdLst>
                  <a:gd name="textAreaLeft" fmla="*/ 0 w 783360"/>
                  <a:gd name="textAreaRight" fmla="*/ 784440 w 783360"/>
                  <a:gd name="textAreaTop" fmla="*/ 0 h 969840"/>
                  <a:gd name="textAreaBottom" fmla="*/ 970920 h 969840"/>
                </a:gdLst>
                <a:ahLst/>
                <a:rect l="textAreaLeft" t="textAreaTop" r="textAreaRight" b="textAreaBottom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313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s-AR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63" name="TextBox 16"/>
              <p:cNvSpPr/>
              <p:nvPr/>
            </p:nvSpPr>
            <p:spPr>
              <a:xfrm>
                <a:off x="4917600" y="1202760"/>
                <a:ext cx="636120" cy="673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noAutofit/>
              </a:bodyPr>
              <a:p>
                <a:pPr algn="ctr" defTabSz="914400">
                  <a:lnSpc>
                    <a:spcPts val="4847"/>
                  </a:lnSpc>
                </a:pPr>
                <a:endParaRPr b="0" lang="en-US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  <p:sp>
          <p:nvSpPr>
            <p:cNvPr id="64" name="TextBox 17"/>
            <p:cNvSpPr/>
            <p:nvPr/>
          </p:nvSpPr>
          <p:spPr>
            <a:xfrm>
              <a:off x="5748480" y="972360"/>
              <a:ext cx="3250800" cy="146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11565"/>
                </a:lnSpc>
              </a:pPr>
              <a:r>
                <a:rPr b="0" lang="en-US" sz="11570" spc="-440" strike="noStrike">
                  <a:solidFill>
                    <a:srgbClr val="ffffff"/>
                  </a:solidFill>
                  <a:latin typeface="Boulder"/>
                  <a:ea typeface="Boulder"/>
                </a:rPr>
                <a:t>Vie</a:t>
              </a:r>
              <a:endParaRPr b="0" lang="fr-FR" sz="1157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" name="TextBox 18"/>
            <p:cNvSpPr/>
            <p:nvPr/>
          </p:nvSpPr>
          <p:spPr>
            <a:xfrm>
              <a:off x="4803480" y="1205280"/>
              <a:ext cx="864360" cy="559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4405"/>
                </a:lnSpc>
              </a:pPr>
              <a:r>
                <a:rPr b="0" lang="en-US" sz="4410" spc="-46" strike="noStrike">
                  <a:solidFill>
                    <a:srgbClr val="ffffff"/>
                  </a:solidFill>
                  <a:latin typeface="Boulder"/>
                  <a:ea typeface="Boulder"/>
                </a:rPr>
                <a:t>de</a:t>
              </a:r>
              <a:endParaRPr b="0" lang="fr-FR" sz="441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6" name="TextBox 19"/>
          <p:cNvSpPr/>
          <p:nvPr/>
        </p:nvSpPr>
        <p:spPr>
          <a:xfrm>
            <a:off x="32075280" y="27344160"/>
            <a:ext cx="9748440" cy="171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161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Adaptation de E. Javaloyes, M. Ashraf et M. Sarmiento 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161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Ilustrations: Juancho Gutierrez (visolen@gmail.com)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170"/>
              </a:lnSpc>
            </a:pPr>
            <a:r>
              <a:rPr b="0" lang="en-US" sz="3970" spc="-1" strike="noStrike">
                <a:solidFill>
                  <a:srgbClr val="4880bb"/>
                </a:solidFill>
                <a:latin typeface="Teko Light"/>
                <a:ea typeface="Teko Light"/>
              </a:rPr>
              <a:t>www.</a:t>
            </a:r>
            <a:r>
              <a:rPr b="1" lang="en-US" sz="3970" spc="-1" strike="noStrike">
                <a:solidFill>
                  <a:srgbClr val="4880bb"/>
                </a:solidFill>
                <a:latin typeface="Teko Bold"/>
                <a:ea typeface="Teko Bold"/>
              </a:rPr>
              <a:t>teens4unity</a:t>
            </a:r>
            <a:r>
              <a:rPr b="0" lang="en-US" sz="3970" spc="-1" strike="noStrike">
                <a:solidFill>
                  <a:srgbClr val="4880bb"/>
                </a:solidFill>
                <a:latin typeface="Teko"/>
                <a:ea typeface="Teko"/>
              </a:rPr>
              <a:t>.com</a:t>
            </a:r>
            <a:endParaRPr b="0" lang="fr-FR" sz="39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TextBox 20"/>
          <p:cNvSpPr/>
          <p:nvPr/>
        </p:nvSpPr>
        <p:spPr>
          <a:xfrm rot="16200000">
            <a:off x="8830080" y="7841160"/>
            <a:ext cx="3259800" cy="45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552"/>
              </a:lnSpc>
            </a:pPr>
            <a:r>
              <a:rPr b="0" lang="en-US" sz="3550" spc="-1" strike="noStrike">
                <a:solidFill>
                  <a:srgbClr val="fcfcfc"/>
                </a:solidFill>
                <a:latin typeface="Gliker"/>
                <a:ea typeface="Gliker"/>
              </a:rPr>
              <a:t>AGOSTO </a:t>
            </a:r>
            <a:r>
              <a:rPr b="0" lang="en-US" sz="3550" spc="-1" strike="noStrike">
                <a:solidFill>
                  <a:srgbClr val="ffde59"/>
                </a:solidFill>
                <a:latin typeface="Gliker"/>
                <a:ea typeface="Gliker"/>
              </a:rPr>
              <a:t>2025</a:t>
            </a:r>
            <a:endParaRPr b="0" lang="fr-FR" sz="35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TextBox 21"/>
          <p:cNvSpPr/>
          <p:nvPr/>
        </p:nvSpPr>
        <p:spPr>
          <a:xfrm>
            <a:off x="828000" y="10055880"/>
            <a:ext cx="2519280" cy="45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552"/>
              </a:lnSpc>
            </a:pPr>
            <a:r>
              <a:rPr b="0" lang="en-US" sz="3200" spc="-1" strike="noStrike">
                <a:solidFill>
                  <a:srgbClr val="f6f6f6"/>
                </a:solidFill>
                <a:latin typeface="Oswald"/>
                <a:ea typeface="Oswald"/>
              </a:rPr>
              <a:t>(</a:t>
            </a:r>
            <a:r>
              <a:rPr b="1" lang="en-US" sz="3200" spc="-1" strike="noStrike">
                <a:solidFill>
                  <a:srgbClr val="f6f6f6"/>
                </a:solidFill>
                <a:latin typeface="Oswald Bold"/>
                <a:ea typeface="Oswald Bold"/>
              </a:rPr>
              <a:t>Lc</a:t>
            </a:r>
            <a:r>
              <a:rPr b="0" lang="en-US" sz="3200" spc="-1" strike="noStrike">
                <a:solidFill>
                  <a:srgbClr val="f6f6f6"/>
                </a:solidFill>
                <a:latin typeface="Oswald"/>
                <a:ea typeface="Oswald"/>
              </a:rPr>
              <a:t> </a:t>
            </a:r>
            <a:r>
              <a:rPr b="1" lang="en-US" sz="3200" spc="-1" strike="noStrike">
                <a:solidFill>
                  <a:srgbClr val="f6f6f6"/>
                </a:solidFill>
                <a:latin typeface="Oswald Bold"/>
                <a:ea typeface="Oswald Bold"/>
              </a:rPr>
              <a:t>12</a:t>
            </a:r>
            <a:r>
              <a:rPr b="0" lang="en-US" sz="3200" spc="-1" strike="noStrike">
                <a:solidFill>
                  <a:srgbClr val="f6f6f6"/>
                </a:solidFill>
                <a:latin typeface="Oswald"/>
                <a:ea typeface="Oswald"/>
              </a:rPr>
              <a:t>,34)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TextBox 22"/>
          <p:cNvSpPr/>
          <p:nvPr/>
        </p:nvSpPr>
        <p:spPr>
          <a:xfrm>
            <a:off x="1080720" y="10957680"/>
            <a:ext cx="9411120" cy="223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879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Gliker"/>
                <a:ea typeface="Gliker"/>
              </a:rPr>
              <a:t>«</a:t>
            </a:r>
            <a:r>
              <a:rPr b="0" lang="en-US" sz="6000" spc="-1" strike="noStrike">
                <a:solidFill>
                  <a:srgbClr val="ffffff"/>
                </a:solidFill>
                <a:latin typeface="Gliker"/>
                <a:ea typeface="Gliker"/>
              </a:rPr>
              <a:t>Parce que, là où se trouve votre trésor, là aussi sera votre coeur</a:t>
            </a:r>
            <a:r>
              <a:rPr b="0" lang="en-US" sz="6000" spc="-1" strike="noStrike">
                <a:solidFill>
                  <a:srgbClr val="000000"/>
                </a:solidFill>
                <a:latin typeface="Gliker"/>
                <a:ea typeface="Gliker"/>
              </a:rPr>
              <a:t>»</a:t>
            </a:r>
            <a:endParaRPr b="0" lang="fr-FR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TextBox 23"/>
          <p:cNvSpPr/>
          <p:nvPr/>
        </p:nvSpPr>
        <p:spPr>
          <a:xfrm>
            <a:off x="1631160" y="19828800"/>
            <a:ext cx="6288120" cy="66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04"/>
              </a:lnSpc>
            </a:pPr>
            <a:r>
              <a:rPr b="0" lang="en-US" sz="4520" spc="-1" strike="noStrike">
                <a:solidFill>
                  <a:srgbClr val="000000"/>
                </a:solidFill>
                <a:latin typeface="29LT Bukra Condensed Medium"/>
                <a:ea typeface="29LT Bukra Condensed Medium"/>
              </a:rPr>
              <a:t>Chiara Lubich écrivait ceci :</a:t>
            </a:r>
            <a:endParaRPr b="0" lang="fr-FR" sz="45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TextBox 24"/>
          <p:cNvSpPr/>
          <p:nvPr/>
        </p:nvSpPr>
        <p:spPr>
          <a:xfrm>
            <a:off x="37440000" y="19378800"/>
            <a:ext cx="2958840" cy="66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5204"/>
              </a:lnSpc>
            </a:pPr>
            <a:r>
              <a:rPr b="1" lang="en-US" sz="4520" spc="-1" strike="noStrike">
                <a:solidFill>
                  <a:srgbClr val="000000"/>
                </a:solidFill>
                <a:latin typeface="29LT Bukra Condensed Medium"/>
                <a:ea typeface="29LT Bukra Condensed Medium"/>
              </a:rPr>
              <a:t>F. et I. (</a:t>
            </a:r>
            <a:r>
              <a:rPr b="1" lang="en-US" sz="452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Italie )</a:t>
            </a:r>
            <a:endParaRPr b="0" lang="fr-FR" sz="45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TextBox 25"/>
          <p:cNvSpPr/>
          <p:nvPr/>
        </p:nvSpPr>
        <p:spPr>
          <a:xfrm>
            <a:off x="11664000" y="21240000"/>
            <a:ext cx="5579280" cy="371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856"/>
              </a:lnSpc>
            </a:pPr>
            <a:r>
              <a:rPr b="0" lang="en-US" sz="5000" spc="-222" strike="noStrike">
                <a:solidFill>
                  <a:srgbClr val="000000"/>
                </a:solidFill>
                <a:latin typeface="Handyman"/>
                <a:ea typeface="Handyman"/>
              </a:rPr>
              <a:t>Nous pouvons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856"/>
              </a:lnSpc>
            </a:pPr>
            <a:r>
              <a:rPr b="0" lang="en-US" sz="5000" spc="-222" strike="noStrike">
                <a:solidFill>
                  <a:srgbClr val="000000"/>
                </a:solidFill>
                <a:latin typeface="Handyman"/>
                <a:ea typeface="Handyman"/>
              </a:rPr>
              <a:t>nous demander  : quel est mon trésor, ce que je valorise le plus?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TextBox 26"/>
          <p:cNvSpPr/>
          <p:nvPr/>
        </p:nvSpPr>
        <p:spPr>
          <a:xfrm>
            <a:off x="691920" y="26936640"/>
            <a:ext cx="27199800" cy="213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198"/>
              </a:lnSpc>
            </a:pPr>
            <a:r>
              <a:rPr b="0" lang="en-US" sz="35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1 - Lc 12,33</a:t>
            </a:r>
            <a:endParaRPr b="0" lang="fr-FR" sz="3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198"/>
              </a:lnSpc>
            </a:pPr>
            <a:r>
              <a:rPr b="0" lang="en-US" sz="35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2 - Lc 10,37</a:t>
            </a:r>
            <a:endParaRPr b="0" lang="fr-FR" sz="3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198"/>
              </a:lnSpc>
            </a:pPr>
            <a:r>
              <a:rPr b="0" lang="en-US" sz="35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3 - Cf. C. Lubich Lettres des premiers temps, juin 1944, Città Nuova Editrice 2010, p. 49. </a:t>
            </a:r>
            <a:endParaRPr b="0" lang="fr-FR" sz="3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198"/>
              </a:lnSpc>
            </a:pPr>
            <a:r>
              <a:rPr b="0" lang="en-US" sz="35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4 - Generation #Fame Zero. Jeunes en chemins vers un monde sans la faim. New Humanity 2018. https://www.teens4unity.org/cosa-facciamo/famezero/</a:t>
            </a:r>
            <a:endParaRPr b="0" lang="fr-FR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TextBox 5"/>
          <p:cNvSpPr/>
          <p:nvPr/>
        </p:nvSpPr>
        <p:spPr>
          <a:xfrm>
            <a:off x="720000" y="20563200"/>
            <a:ext cx="9899280" cy="538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304"/>
              </a:lnSpc>
            </a:pPr>
            <a:r>
              <a:rPr b="0" lang="en-US" sz="4500" spc="-1" strike="noStrike">
                <a:solidFill>
                  <a:srgbClr val="ffffff"/>
                </a:solidFill>
                <a:latin typeface="Calibri"/>
                <a:ea typeface="29LT Bukra Condensed"/>
              </a:rPr>
              <a:t>«Oui</a:t>
            </a:r>
            <a:r>
              <a:rPr b="1" lang="en-US" sz="4500" spc="-1" strike="noStrike">
                <a:solidFill>
                  <a:srgbClr val="ffffff"/>
                </a:solidFill>
                <a:latin typeface="Calibri"/>
                <a:ea typeface="29LT Bukra Condensed Bold"/>
              </a:rPr>
              <a:t>, ce que tu cherches existe: il y a dans ton cœur une aspiration infinie et immortelle ; une espérance qui ne meurt pas ; une foi qui brise les ténèbres de la mort et qui est lumière pour ceux qui croient</a:t>
            </a:r>
            <a:r>
              <a:rPr b="0" lang="en-US" sz="4500" spc="-1" strike="noStrike">
                <a:solidFill>
                  <a:srgbClr val="ffffff"/>
                </a:solidFill>
                <a:latin typeface="Calibri"/>
                <a:ea typeface="29LT Bukra Condensed"/>
              </a:rPr>
              <a:t>: </a:t>
            </a:r>
            <a:r>
              <a:rPr b="1" lang="en-US" sz="4500" spc="-1" strike="noStrike">
                <a:solidFill>
                  <a:srgbClr val="ffde59"/>
                </a:solidFill>
                <a:latin typeface="Calibri"/>
                <a:ea typeface="29LT Bukra Condensed Bold"/>
              </a:rPr>
              <a:t>Non! ce n’est pas pour rien que tu espères, que tu croies!</a:t>
            </a:r>
            <a:r>
              <a:rPr b="0" lang="en-US" sz="4500" spc="-1" strike="noStrike">
                <a:solidFill>
                  <a:srgbClr val="ffde59"/>
                </a:solidFill>
                <a:latin typeface="Calibri"/>
                <a:ea typeface="29LT Bukra Condensed"/>
              </a:rPr>
              <a:t> </a:t>
            </a:r>
            <a:r>
              <a:rPr b="1" lang="en-US" sz="4500" spc="-1" strike="noStrike">
                <a:solidFill>
                  <a:srgbClr val="ffde59"/>
                </a:solidFill>
                <a:latin typeface="Calibri"/>
                <a:ea typeface="29LT Bukra Condensed"/>
              </a:rPr>
              <a:t>Non</a:t>
            </a:r>
            <a:r>
              <a:rPr b="0" lang="en-US" sz="4500" spc="-1" strike="noStrike">
                <a:solidFill>
                  <a:srgbClr val="ffde59"/>
                </a:solidFill>
                <a:latin typeface="Calibri"/>
                <a:ea typeface="29LT Bukra Condensed"/>
              </a:rPr>
              <a:t> : t</a:t>
            </a:r>
            <a:r>
              <a:rPr b="1" lang="en-US" sz="4500" spc="-1" strike="noStrike">
                <a:solidFill>
                  <a:srgbClr val="ffde59"/>
                </a:solidFill>
                <a:latin typeface="Calibri"/>
                <a:ea typeface="29LT Bukra Condensed Bold"/>
              </a:rPr>
              <a:t>u espères, tu crois pour Aimer</a:t>
            </a:r>
            <a:r>
              <a:rPr b="0" lang="en-US" sz="4500" spc="-1" strike="noStrike">
                <a:solidFill>
                  <a:srgbClr val="ffffff"/>
                </a:solidFill>
                <a:latin typeface="Calibri"/>
                <a:ea typeface="29LT Bukra Condensed"/>
              </a:rPr>
              <a:t>».</a:t>
            </a:r>
            <a:r>
              <a:rPr b="0" lang="en-US" sz="4500" spc="-1" strike="noStrike" baseline="30000">
                <a:solidFill>
                  <a:srgbClr val="000000"/>
                </a:solidFill>
                <a:latin typeface="Calibri"/>
                <a:ea typeface="29LT Bukra Condensed Bold"/>
              </a:rPr>
              <a:t>3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2"/>
          <p:cNvSpPr/>
          <p:nvPr/>
        </p:nvSpPr>
        <p:spPr>
          <a:xfrm>
            <a:off x="0" y="0"/>
            <a:ext cx="42289920" cy="29716920"/>
          </a:xfrm>
          <a:custGeom>
            <a:avLst/>
            <a:gdLst>
              <a:gd name="textAreaLeft" fmla="*/ 0 w 42289920"/>
              <a:gd name="textAreaRight" fmla="*/ 42291000 w 42289920"/>
              <a:gd name="textAreaTop" fmla="*/ 0 h 29716920"/>
              <a:gd name="textAreaBottom" fmla="*/ 29718000 h 29716920"/>
            </a:gdLst>
            <a:ahLst/>
            <a:rect l="textAreaLeft" t="textAreaTop" r="textAreaRight" b="textAreaBottom"/>
            <a:pathLst>
              <a:path w="42291000" h="29718000">
                <a:moveTo>
                  <a:pt x="0" y="0"/>
                </a:moveTo>
                <a:lnTo>
                  <a:pt x="42291000" y="0"/>
                </a:lnTo>
                <a:lnTo>
                  <a:pt x="42291000" y="29718000"/>
                </a:lnTo>
                <a:lnTo>
                  <a:pt x="0" y="29718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s-AR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76" name="Group 3"/>
          <p:cNvGrpSpPr/>
          <p:nvPr/>
        </p:nvGrpSpPr>
        <p:grpSpPr>
          <a:xfrm>
            <a:off x="614160" y="885960"/>
            <a:ext cx="10251720" cy="1585440"/>
            <a:chOff x="614160" y="885960"/>
            <a:chExt cx="10251720" cy="1585440"/>
          </a:xfrm>
        </p:grpSpPr>
        <p:sp>
          <p:nvSpPr>
            <p:cNvPr id="77" name="TextBox 4"/>
            <p:cNvSpPr/>
            <p:nvPr/>
          </p:nvSpPr>
          <p:spPr>
            <a:xfrm>
              <a:off x="614160" y="885960"/>
              <a:ext cx="5839920" cy="114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8994"/>
                </a:lnSpc>
              </a:pPr>
              <a:r>
                <a:rPr b="0" lang="en-US" sz="8990" spc="-162" strike="noStrike">
                  <a:solidFill>
                    <a:srgbClr val="ffffff"/>
                  </a:solidFill>
                  <a:latin typeface="Boulder"/>
                  <a:ea typeface="Boulder"/>
                </a:rPr>
                <a:t>Parola</a:t>
              </a:r>
              <a:endParaRPr b="0" lang="fr-FR" sz="8990" spc="-1" strike="noStrike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78" name="Group 5"/>
            <p:cNvGrpSpPr/>
            <p:nvPr/>
          </p:nvGrpSpPr>
          <p:grpSpPr>
            <a:xfrm>
              <a:off x="5722200" y="1028520"/>
              <a:ext cx="969840" cy="969840"/>
              <a:chOff x="5722200" y="1028520"/>
              <a:chExt cx="969840" cy="969840"/>
            </a:xfrm>
          </p:grpSpPr>
          <p:sp>
            <p:nvSpPr>
              <p:cNvPr id="79" name="Freeform 6"/>
              <p:cNvSpPr/>
              <p:nvPr/>
            </p:nvSpPr>
            <p:spPr>
              <a:xfrm>
                <a:off x="5722200" y="1028520"/>
                <a:ext cx="969840" cy="969840"/>
              </a:xfrm>
              <a:custGeom>
                <a:avLst/>
                <a:gdLst>
                  <a:gd name="textAreaLeft" fmla="*/ 0 w 969840"/>
                  <a:gd name="textAreaRight" fmla="*/ 970920 w 969840"/>
                  <a:gd name="textAreaTop" fmla="*/ 0 h 969840"/>
                  <a:gd name="textAreaBottom" fmla="*/ 970920 h 969840"/>
                </a:gdLst>
                <a:ahLst/>
                <a:rect l="textAreaLeft" t="textAreaTop" r="textAreaRight" b="textAreaBottom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2424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s-AR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80" name="TextBox 7"/>
              <p:cNvSpPr/>
              <p:nvPr/>
            </p:nvSpPr>
            <p:spPr>
              <a:xfrm>
                <a:off x="5813280" y="1233360"/>
                <a:ext cx="787680" cy="673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noAutofit/>
              </a:bodyPr>
              <a:p>
                <a:pPr algn="ctr" defTabSz="914400">
                  <a:lnSpc>
                    <a:spcPts val="4847"/>
                  </a:lnSpc>
                </a:pPr>
                <a:endParaRPr b="0" lang="en-US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  <p:sp>
          <p:nvSpPr>
            <p:cNvPr id="81" name="TextBox 8"/>
            <p:cNvSpPr/>
            <p:nvPr/>
          </p:nvSpPr>
          <p:spPr>
            <a:xfrm>
              <a:off x="6841800" y="1002960"/>
              <a:ext cx="4024080" cy="146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11565"/>
                </a:lnSpc>
              </a:pPr>
              <a:r>
                <a:rPr b="0" lang="en-US" sz="11570" spc="-440" strike="noStrike">
                  <a:solidFill>
                    <a:srgbClr val="ffffff"/>
                  </a:solidFill>
                  <a:latin typeface="Boulder"/>
                  <a:ea typeface="Boulder"/>
                </a:rPr>
                <a:t>Vita</a:t>
              </a:r>
              <a:endParaRPr b="0" lang="fr-FR" sz="1157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" name="TextBox 9"/>
            <p:cNvSpPr/>
            <p:nvPr/>
          </p:nvSpPr>
          <p:spPr>
            <a:xfrm>
              <a:off x="5672160" y="1235520"/>
              <a:ext cx="1069920" cy="559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4405"/>
                </a:lnSpc>
              </a:pPr>
              <a:r>
                <a:rPr b="0" lang="en-US" sz="4410" spc="-46" strike="noStrike">
                  <a:solidFill>
                    <a:srgbClr val="ffffff"/>
                  </a:solidFill>
                  <a:latin typeface="Boulder"/>
                  <a:ea typeface="Boulder"/>
                </a:rPr>
                <a:t>di</a:t>
              </a:r>
              <a:endParaRPr b="0" lang="fr-FR" sz="441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" name="TextBox 10"/>
          <p:cNvSpPr/>
          <p:nvPr/>
        </p:nvSpPr>
        <p:spPr>
          <a:xfrm>
            <a:off x="36771840" y="17659800"/>
            <a:ext cx="3648960" cy="72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5749"/>
              </a:lnSpc>
            </a:pPr>
            <a:r>
              <a:rPr b="1" lang="en-US" sz="5000" spc="-1" strike="noStrike">
                <a:solidFill>
                  <a:srgbClr val="ffffff"/>
                </a:solidFill>
                <a:latin typeface="29LT Bukra Condensed Medium"/>
                <a:ea typeface="29LT Bukra Condensed Medium"/>
              </a:rPr>
              <a:t>A. Brasile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TextBox 11"/>
          <p:cNvSpPr/>
          <p:nvPr/>
        </p:nvSpPr>
        <p:spPr>
          <a:xfrm>
            <a:off x="32075280" y="27239400"/>
            <a:ext cx="9748440" cy="171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161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Adattamento di E. Javaloyes, M. Ashraf e M. Sarmiento 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161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Ilustrazione: Juancho Gutierrez (visolen@gmail.com)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170"/>
              </a:lnSpc>
            </a:pPr>
            <a:r>
              <a:rPr b="0" lang="en-US" sz="3970" spc="-1" strike="noStrike">
                <a:solidFill>
                  <a:srgbClr val="737373"/>
                </a:solidFill>
                <a:latin typeface="Teko Light"/>
                <a:ea typeface="Teko Light"/>
              </a:rPr>
              <a:t>www.</a:t>
            </a:r>
            <a:r>
              <a:rPr b="1" lang="en-US" sz="3970" spc="-1" strike="noStrike">
                <a:solidFill>
                  <a:srgbClr val="737373"/>
                </a:solidFill>
                <a:latin typeface="Teko Bold"/>
                <a:ea typeface="Teko Bold"/>
              </a:rPr>
              <a:t>teens4unity</a:t>
            </a:r>
            <a:r>
              <a:rPr b="0" lang="en-US" sz="3970" spc="-1" strike="noStrike">
                <a:solidFill>
                  <a:srgbClr val="737373"/>
                </a:solidFill>
                <a:latin typeface="Teko"/>
                <a:ea typeface="Teko"/>
              </a:rPr>
              <a:t>.com</a:t>
            </a:r>
            <a:endParaRPr b="0" lang="fr-FR" sz="39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TextBox 12"/>
          <p:cNvSpPr/>
          <p:nvPr/>
        </p:nvSpPr>
        <p:spPr>
          <a:xfrm>
            <a:off x="11768400" y="1325880"/>
            <a:ext cx="8093520" cy="349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Gesù invita i suoi discepoli a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499"/>
              </a:lnSpc>
            </a:pP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non angustiarsi per le necessità materiali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ma a cercare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il Regno di Dio e </a:t>
            </a: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accumulare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499"/>
              </a:lnSpc>
            </a:pP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«un tesoro sicuro nei cieli» </a:t>
            </a:r>
            <a:r>
              <a:rPr b="1" lang="en-US" sz="5000" spc="-1" strike="noStrike" baseline="30000">
                <a:solidFill>
                  <a:srgbClr val="000000"/>
                </a:solidFill>
                <a:latin typeface="29LT Bukra Condensed Bold"/>
                <a:ea typeface="29LT Bukra Condensed Bold"/>
              </a:rPr>
              <a:t>1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.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TextBox 13"/>
          <p:cNvSpPr/>
          <p:nvPr/>
        </p:nvSpPr>
        <p:spPr>
          <a:xfrm>
            <a:off x="11777760" y="18113400"/>
            <a:ext cx="8093520" cy="213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610"/>
              </a:lnSpc>
            </a:pPr>
            <a:r>
              <a:rPr b="0" lang="en-US" sz="51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La vera felicità nasce quando amiamo, siamo generosi e </a:t>
            </a:r>
            <a:r>
              <a:rPr b="1" lang="en-US" sz="51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ci fidiamo di Dio.</a:t>
            </a:r>
            <a:endParaRPr b="0" lang="fr-FR" sz="5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TextBox 14"/>
          <p:cNvSpPr/>
          <p:nvPr/>
        </p:nvSpPr>
        <p:spPr>
          <a:xfrm>
            <a:off x="1582560" y="21031200"/>
            <a:ext cx="8597880" cy="538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304"/>
              </a:lnSpc>
            </a:pPr>
            <a:r>
              <a:rPr b="0" lang="en-US" sz="482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«</a:t>
            </a:r>
            <a:r>
              <a:rPr b="1" lang="en-US" sz="482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Sì, c’è quel che tu cerchi: c’è nel tuo cuore un anelito infinito ed immortale</a:t>
            </a:r>
            <a:r>
              <a:rPr b="0" lang="en-US" sz="482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; una speranza che non muore; una fede </a:t>
            </a:r>
            <a:endParaRPr b="0" lang="fr-FR" sz="482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304"/>
              </a:lnSpc>
            </a:pPr>
            <a:r>
              <a:rPr b="0" lang="en-US" sz="482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che rompe le tenebre della morte ed è </a:t>
            </a:r>
            <a:endParaRPr b="0" lang="fr-FR" sz="482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304"/>
              </a:lnSpc>
            </a:pPr>
            <a:r>
              <a:rPr b="0" lang="en-US" sz="482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luce a coloro che credono: </a:t>
            </a:r>
            <a:r>
              <a:rPr b="1" lang="en-US" sz="482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non per nulla tu speri, tu credi!</a:t>
            </a:r>
            <a:r>
              <a:rPr b="0" lang="en-US" sz="482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Non per nulla! </a:t>
            </a:r>
            <a:r>
              <a:rPr b="1" lang="en-US" sz="482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Tu speri, tu credi per Amare</a:t>
            </a:r>
            <a:r>
              <a:rPr b="0" lang="en-US" sz="482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».</a:t>
            </a:r>
            <a:r>
              <a:rPr b="1" lang="en-US" sz="4818" spc="-1" strike="noStrike" baseline="30000">
                <a:solidFill>
                  <a:srgbClr val="000000"/>
                </a:solidFill>
                <a:latin typeface="29LT Bukra Condensed Bold"/>
                <a:ea typeface="29LT Bukra Condensed Bold"/>
              </a:rPr>
              <a:t>3</a:t>
            </a:r>
            <a:endParaRPr b="0" lang="fr-FR" sz="48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TextBox 15"/>
          <p:cNvSpPr/>
          <p:nvPr/>
        </p:nvSpPr>
        <p:spPr>
          <a:xfrm>
            <a:off x="22067280" y="1325880"/>
            <a:ext cx="8274960" cy="349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Il “tesoro” è tutto ciò che ha per noi più valore, </a:t>
            </a: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quello che crediamo ci dia sicurezza: 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una persona,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un sogno, un talento o qualcosa che desideriamo realizzare.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TextBox 16"/>
          <p:cNvSpPr/>
          <p:nvPr/>
        </p:nvSpPr>
        <p:spPr>
          <a:xfrm>
            <a:off x="22204800" y="14954400"/>
            <a:ext cx="8274960" cy="558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“</a:t>
            </a: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Con l’occasione della mia cresima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, io e la mia amica abbiamo voluto fare qualcosa per #FameZero</a:t>
            </a: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 </a:t>
            </a:r>
            <a:r>
              <a:rPr b="1" lang="en-US" sz="5000" spc="-1" strike="noStrike" baseline="30000">
                <a:solidFill>
                  <a:srgbClr val="000000"/>
                </a:solidFill>
                <a:latin typeface="29LT Bukra Condensed Bold"/>
                <a:ea typeface="29LT Bukra Condensed Bold"/>
              </a:rPr>
              <a:t>4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.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Parlando in famiglia </a:t>
            </a: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abbiamo deciso di rinunciare ai regali e donare il corrispettivo in denaro per i bambini in difficoltà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.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TextBox 17"/>
          <p:cNvSpPr/>
          <p:nvPr/>
        </p:nvSpPr>
        <p:spPr>
          <a:xfrm>
            <a:off x="32261400" y="14967360"/>
            <a:ext cx="8443440" cy="488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La festa è stata semplice, </a:t>
            </a: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abbiamo raccontato di u/n progetto che mira ad aiutare alcune famiglie molto povere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delle Filippine. Al termine della giornata tutti gli invitati erano molto contenti e noi ancora di più”.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TextBox 18"/>
          <p:cNvSpPr/>
          <p:nvPr/>
        </p:nvSpPr>
        <p:spPr>
          <a:xfrm>
            <a:off x="32205600" y="1325880"/>
            <a:ext cx="8444880" cy="419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499"/>
              </a:lnSpc>
            </a:pP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Gesù ci chiama a fare attenzione alle scelte. 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Ci propone di mettere il nostro tesoro in ciò che ha un valore eterno, come l’amore, la fede, l’amicizia vera e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il bene verso gli altri.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TextBox 19"/>
          <p:cNvSpPr/>
          <p:nvPr/>
        </p:nvSpPr>
        <p:spPr>
          <a:xfrm>
            <a:off x="21949200" y="10290240"/>
            <a:ext cx="8492400" cy="349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499"/>
              </a:lnSpc>
            </a:pP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Il “cuore”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, invece, non si riferisce solo ai sentimenti, </a:t>
            </a: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è la parte più autentica di noi,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dove non si può ingannare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né dissimulare.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TextBox 20"/>
          <p:cNvSpPr/>
          <p:nvPr/>
        </p:nvSpPr>
        <p:spPr>
          <a:xfrm>
            <a:off x="32037120" y="10290240"/>
            <a:ext cx="8782200" cy="279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Lui ci invita a “toccare” le ferite delle persone che incontriamo. Per questo dice al dottore della Legge: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499"/>
              </a:lnSpc>
            </a:pP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«Va’ e anche tu fa’ lo stesso» </a:t>
            </a:r>
            <a:r>
              <a:rPr b="1" lang="en-US" sz="5000" spc="-1" strike="noStrike" baseline="30000">
                <a:solidFill>
                  <a:srgbClr val="000000"/>
                </a:solidFill>
                <a:latin typeface="29LT Bukra Condensed Bold"/>
                <a:ea typeface="29LT Bukra Condensed Bold"/>
              </a:rPr>
              <a:t>2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.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TextBox 21"/>
          <p:cNvSpPr/>
          <p:nvPr/>
        </p:nvSpPr>
        <p:spPr>
          <a:xfrm rot="16200000">
            <a:off x="8783640" y="8041320"/>
            <a:ext cx="3259800" cy="45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552"/>
              </a:lnSpc>
            </a:pPr>
            <a:r>
              <a:rPr b="0" lang="en-US" sz="3550" spc="-1" strike="noStrike">
                <a:solidFill>
                  <a:srgbClr val="000000"/>
                </a:solidFill>
                <a:latin typeface="Gliker"/>
                <a:ea typeface="Gliker"/>
              </a:rPr>
              <a:t>AGOSTO 2025</a:t>
            </a:r>
            <a:endParaRPr b="0" lang="fr-FR" sz="35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TextBox 22"/>
          <p:cNvSpPr/>
          <p:nvPr/>
        </p:nvSpPr>
        <p:spPr>
          <a:xfrm>
            <a:off x="927720" y="10069560"/>
            <a:ext cx="1976040" cy="90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552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Oswald"/>
                <a:ea typeface="Oswald"/>
              </a:rPr>
              <a:t>(</a:t>
            </a:r>
            <a:r>
              <a:rPr b="1" lang="en-US" sz="3200" spc="-1" strike="noStrike">
                <a:solidFill>
                  <a:srgbClr val="ffffff"/>
                </a:solidFill>
                <a:latin typeface="Oswald Bold"/>
                <a:ea typeface="Oswald Bold"/>
              </a:rPr>
              <a:t>Lc</a:t>
            </a:r>
            <a:r>
              <a:rPr b="0" lang="en-US" sz="3200" spc="-1" strike="noStrike">
                <a:solidFill>
                  <a:srgbClr val="ffffff"/>
                </a:solidFill>
                <a:latin typeface="Oswald"/>
                <a:ea typeface="Oswald"/>
              </a:rPr>
              <a:t> </a:t>
            </a:r>
            <a:r>
              <a:rPr b="1" lang="en-US" sz="3200" spc="-1" strike="noStrike">
                <a:solidFill>
                  <a:srgbClr val="ffffff"/>
                </a:solidFill>
                <a:latin typeface="Oswald Bold"/>
                <a:ea typeface="Oswald Bold"/>
              </a:rPr>
              <a:t>12</a:t>
            </a:r>
            <a:r>
              <a:rPr b="0" lang="en-US" sz="3200" spc="-1" strike="noStrike">
                <a:solidFill>
                  <a:srgbClr val="ffffff"/>
                </a:solidFill>
                <a:latin typeface="Oswald"/>
                <a:ea typeface="Oswald"/>
              </a:rPr>
              <a:t>, 34)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TextBox 23"/>
          <p:cNvSpPr/>
          <p:nvPr/>
        </p:nvSpPr>
        <p:spPr>
          <a:xfrm>
            <a:off x="1080720" y="11033640"/>
            <a:ext cx="9411120" cy="223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879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Gliker"/>
                <a:ea typeface="Gliker"/>
              </a:rPr>
              <a:t>«Perché, </a:t>
            </a:r>
            <a:r>
              <a:rPr b="1" lang="en-US" sz="6000" spc="-1" strike="noStrike">
                <a:solidFill>
                  <a:srgbClr val="000000"/>
                </a:solidFill>
                <a:latin typeface="Gliker Bold"/>
                <a:ea typeface="Gliker Bold"/>
              </a:rPr>
              <a:t>dov'è il vostro tesoro</a:t>
            </a:r>
            <a:r>
              <a:rPr b="0" lang="en-US" sz="6000" spc="-1" strike="noStrike">
                <a:solidFill>
                  <a:srgbClr val="000000"/>
                </a:solidFill>
                <a:latin typeface="Gliker"/>
                <a:ea typeface="Gliker"/>
              </a:rPr>
              <a:t>, là sarà anche </a:t>
            </a:r>
            <a:r>
              <a:rPr b="1" lang="en-US" sz="6000" spc="-1" strike="noStrike">
                <a:solidFill>
                  <a:srgbClr val="000000"/>
                </a:solidFill>
                <a:latin typeface="Gliker Bold"/>
                <a:ea typeface="Gliker Bold"/>
              </a:rPr>
              <a:t>il vostro cuore</a:t>
            </a:r>
            <a:r>
              <a:rPr b="0" lang="en-US" sz="6000" spc="-1" strike="noStrike">
                <a:solidFill>
                  <a:srgbClr val="000000"/>
                </a:solidFill>
                <a:latin typeface="Gliker"/>
                <a:ea typeface="Gliker"/>
              </a:rPr>
              <a:t>»</a:t>
            </a:r>
            <a:endParaRPr b="0" lang="fr-FR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TextBox 24"/>
          <p:cNvSpPr/>
          <p:nvPr/>
        </p:nvSpPr>
        <p:spPr>
          <a:xfrm>
            <a:off x="1631160" y="20128320"/>
            <a:ext cx="520956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04"/>
              </a:lnSpc>
            </a:pPr>
            <a:r>
              <a:rPr b="1" lang="en-US" sz="4520" spc="-1" strike="noStrike">
                <a:solidFill>
                  <a:srgbClr val="000000"/>
                </a:solidFill>
                <a:latin typeface="29LT Bukra Condensed Medium"/>
                <a:ea typeface="29LT Bukra Condensed Medium"/>
              </a:rPr>
              <a:t>Scriveva Chiara Lubich:</a:t>
            </a:r>
            <a:endParaRPr b="0" lang="fr-FR" sz="45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TextBox 25"/>
          <p:cNvSpPr/>
          <p:nvPr/>
        </p:nvSpPr>
        <p:spPr>
          <a:xfrm>
            <a:off x="36771840" y="19598040"/>
            <a:ext cx="3627000" cy="66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5204"/>
              </a:lnSpc>
            </a:pPr>
            <a:r>
              <a:rPr b="1" lang="en-US" sz="4520" spc="-1" strike="noStrike">
                <a:solidFill>
                  <a:srgbClr val="000000"/>
                </a:solidFill>
                <a:latin typeface="29LT Bukra Condensed Medium"/>
                <a:ea typeface="29LT Bukra Condensed Medium"/>
              </a:rPr>
              <a:t>F. e I. </a:t>
            </a:r>
            <a:r>
              <a:rPr b="1" lang="en-US" sz="452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Italia </a:t>
            </a:r>
            <a:endParaRPr b="0" lang="fr-FR" sz="45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26"/>
          <p:cNvSpPr/>
          <p:nvPr/>
        </p:nvSpPr>
        <p:spPr>
          <a:xfrm>
            <a:off x="11768400" y="21123720"/>
            <a:ext cx="5127480" cy="371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856"/>
              </a:lnSpc>
            </a:pPr>
            <a:r>
              <a:rPr b="0" lang="en-US" sz="5800" spc="-222" strike="noStrike">
                <a:solidFill>
                  <a:srgbClr val="000000"/>
                </a:solidFill>
                <a:latin typeface="Handyman"/>
                <a:ea typeface="Handyman"/>
              </a:rPr>
              <a:t>Ci possiamo chiedere: qual è il mio tesoro, ciò che più valorizzo?</a:t>
            </a:r>
            <a:endParaRPr b="0" lang="fr-FR" sz="5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TextBox 27"/>
          <p:cNvSpPr/>
          <p:nvPr/>
        </p:nvSpPr>
        <p:spPr>
          <a:xfrm>
            <a:off x="691920" y="26936640"/>
            <a:ext cx="27199800" cy="213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198"/>
              </a:lnSpc>
            </a:pPr>
            <a:r>
              <a:rPr b="0" lang="en-US" sz="35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 </a:t>
            </a:r>
            <a:r>
              <a:rPr b="0" lang="en-US" sz="35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1 - Lc 12,33</a:t>
            </a:r>
            <a:endParaRPr b="0" lang="fr-FR" sz="3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198"/>
              </a:lnSpc>
            </a:pPr>
            <a:r>
              <a:rPr b="0" lang="en-US" sz="35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2 - Lc 10,37</a:t>
            </a:r>
            <a:endParaRPr b="0" lang="fr-FR" sz="3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198"/>
              </a:lnSpc>
            </a:pPr>
            <a:r>
              <a:rPr b="0" lang="en-US" sz="35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3 - Cf. C. Lubich Lettere dei primi tempi, Giugno 1944, Città Nuova Editrice 2010, p. 49. </a:t>
            </a:r>
            <a:endParaRPr b="0" lang="fr-FR" sz="3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198"/>
              </a:lnSpc>
            </a:pPr>
            <a:r>
              <a:rPr b="0" lang="en-US" sz="35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4 - Generazione #Fame Zero. Ragazzi in cammino verso un mondo senza fame. New Humanity 2018. https://www.teens4unity.org/cosa-facciamo/famezero/</a:t>
            </a:r>
            <a:endParaRPr b="0" lang="fr-FR" sz="3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Freeform 2"/>
          <p:cNvSpPr/>
          <p:nvPr/>
        </p:nvSpPr>
        <p:spPr>
          <a:xfrm>
            <a:off x="0" y="0"/>
            <a:ext cx="42289920" cy="29716920"/>
          </a:xfrm>
          <a:custGeom>
            <a:avLst/>
            <a:gdLst>
              <a:gd name="textAreaLeft" fmla="*/ 0 w 42289920"/>
              <a:gd name="textAreaRight" fmla="*/ 42291000 w 42289920"/>
              <a:gd name="textAreaTop" fmla="*/ 0 h 29716920"/>
              <a:gd name="textAreaBottom" fmla="*/ 29718000 h 29716920"/>
            </a:gdLst>
            <a:ahLst/>
            <a:rect l="textAreaLeft" t="textAreaTop" r="textAreaRight" b="textAreaBottom"/>
            <a:pathLst>
              <a:path w="42291000" h="29718000">
                <a:moveTo>
                  <a:pt x="0" y="0"/>
                </a:moveTo>
                <a:lnTo>
                  <a:pt x="42291000" y="0"/>
                </a:lnTo>
                <a:lnTo>
                  <a:pt x="42291000" y="29718000"/>
                </a:lnTo>
                <a:lnTo>
                  <a:pt x="0" y="29718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s-AR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102" name="Group 4"/>
          <p:cNvGrpSpPr/>
          <p:nvPr/>
        </p:nvGrpSpPr>
        <p:grpSpPr>
          <a:xfrm>
            <a:off x="717480" y="855360"/>
            <a:ext cx="10251720" cy="1585440"/>
            <a:chOff x="717480" y="855360"/>
            <a:chExt cx="10251720" cy="1585440"/>
          </a:xfrm>
        </p:grpSpPr>
        <p:sp>
          <p:nvSpPr>
            <p:cNvPr id="103" name="TextBox 5"/>
            <p:cNvSpPr/>
            <p:nvPr/>
          </p:nvSpPr>
          <p:spPr>
            <a:xfrm>
              <a:off x="717480" y="855360"/>
              <a:ext cx="5839920" cy="114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8994"/>
                </a:lnSpc>
              </a:pPr>
              <a:r>
                <a:rPr b="0" lang="en-US" sz="8990" spc="-162" strike="noStrike">
                  <a:solidFill>
                    <a:srgbClr val="ffffff"/>
                  </a:solidFill>
                  <a:latin typeface="Boulder"/>
                  <a:ea typeface="Boulder"/>
                </a:rPr>
                <a:t>Parola</a:t>
              </a:r>
              <a:endParaRPr b="0" lang="fr-FR" sz="8990" spc="-1" strike="noStrike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04" name="Group 6"/>
            <p:cNvGrpSpPr/>
            <p:nvPr/>
          </p:nvGrpSpPr>
          <p:grpSpPr>
            <a:xfrm>
              <a:off x="5825520" y="997920"/>
              <a:ext cx="969840" cy="969840"/>
              <a:chOff x="5825520" y="997920"/>
              <a:chExt cx="969840" cy="969840"/>
            </a:xfrm>
          </p:grpSpPr>
          <p:sp>
            <p:nvSpPr>
              <p:cNvPr id="105" name="Freeform 7"/>
              <p:cNvSpPr/>
              <p:nvPr/>
            </p:nvSpPr>
            <p:spPr>
              <a:xfrm>
                <a:off x="5825520" y="997920"/>
                <a:ext cx="969840" cy="969840"/>
              </a:xfrm>
              <a:custGeom>
                <a:avLst/>
                <a:gdLst>
                  <a:gd name="textAreaLeft" fmla="*/ 0 w 969840"/>
                  <a:gd name="textAreaRight" fmla="*/ 970920 w 969840"/>
                  <a:gd name="textAreaTop" fmla="*/ 0 h 969840"/>
                  <a:gd name="textAreaBottom" fmla="*/ 970920 h 969840"/>
                </a:gdLst>
                <a:ahLst/>
                <a:rect l="textAreaLeft" t="textAreaTop" r="textAreaRight" b="textAreaBottom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313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s-AR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106" name="TextBox 8"/>
              <p:cNvSpPr/>
              <p:nvPr/>
            </p:nvSpPr>
            <p:spPr>
              <a:xfrm>
                <a:off x="5916600" y="1202760"/>
                <a:ext cx="787680" cy="673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noAutofit/>
              </a:bodyPr>
              <a:p>
                <a:pPr algn="ctr" defTabSz="914400">
                  <a:lnSpc>
                    <a:spcPts val="4847"/>
                  </a:lnSpc>
                </a:pPr>
                <a:endParaRPr b="0" lang="en-US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  <p:sp>
          <p:nvSpPr>
            <p:cNvPr id="107" name="TextBox 9"/>
            <p:cNvSpPr/>
            <p:nvPr/>
          </p:nvSpPr>
          <p:spPr>
            <a:xfrm>
              <a:off x="6945120" y="972360"/>
              <a:ext cx="4024080" cy="146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914400">
                <a:lnSpc>
                  <a:spcPts val="11565"/>
                </a:lnSpc>
              </a:pPr>
              <a:r>
                <a:rPr b="0" lang="en-US" sz="11570" spc="-440" strike="noStrike">
                  <a:solidFill>
                    <a:srgbClr val="ffffff"/>
                  </a:solidFill>
                  <a:latin typeface="Boulder"/>
                  <a:ea typeface="Boulder"/>
                </a:rPr>
                <a:t>Vita</a:t>
              </a:r>
              <a:endParaRPr b="0" lang="fr-FR" sz="1157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8" name="TextBox 10"/>
            <p:cNvSpPr/>
            <p:nvPr/>
          </p:nvSpPr>
          <p:spPr>
            <a:xfrm>
              <a:off x="5775480" y="1205280"/>
              <a:ext cx="1069920" cy="559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4405"/>
                </a:lnSpc>
              </a:pPr>
              <a:r>
                <a:rPr b="0" lang="en-US" sz="4410" spc="-46" strike="noStrike">
                  <a:solidFill>
                    <a:srgbClr val="ffffff"/>
                  </a:solidFill>
                  <a:latin typeface="Boulder"/>
                  <a:ea typeface="Boulder"/>
                </a:rPr>
                <a:t>di</a:t>
              </a:r>
              <a:endParaRPr b="0" lang="fr-FR" sz="441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9" name="TextBox 11"/>
          <p:cNvSpPr/>
          <p:nvPr/>
        </p:nvSpPr>
        <p:spPr>
          <a:xfrm>
            <a:off x="32075280" y="27344160"/>
            <a:ext cx="9748440" cy="171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161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Adattamento di E. Javaloyes, M. Ashraf e M. Sarmiento 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161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Ilustrazione: Juancho Gutierrez (visolen@gmail.com)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170"/>
              </a:lnSpc>
            </a:pPr>
            <a:r>
              <a:rPr b="0" lang="en-US" sz="3970" spc="-1" strike="noStrike">
                <a:solidFill>
                  <a:srgbClr val="4880bb"/>
                </a:solidFill>
                <a:latin typeface="Teko Light"/>
                <a:ea typeface="Teko Light"/>
              </a:rPr>
              <a:t>www.</a:t>
            </a:r>
            <a:r>
              <a:rPr b="1" lang="en-US" sz="3970" spc="-1" strike="noStrike">
                <a:solidFill>
                  <a:srgbClr val="4880bb"/>
                </a:solidFill>
                <a:latin typeface="Teko Bold"/>
                <a:ea typeface="Teko Bold"/>
              </a:rPr>
              <a:t>teens4unity</a:t>
            </a:r>
            <a:r>
              <a:rPr b="0" lang="en-US" sz="3970" spc="-1" strike="noStrike">
                <a:solidFill>
                  <a:srgbClr val="4880bb"/>
                </a:solidFill>
                <a:latin typeface="Teko"/>
                <a:ea typeface="Teko"/>
              </a:rPr>
              <a:t>.com</a:t>
            </a:r>
            <a:endParaRPr b="0" lang="fr-FR" sz="39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TextBox 21"/>
          <p:cNvSpPr/>
          <p:nvPr/>
        </p:nvSpPr>
        <p:spPr>
          <a:xfrm rot="16200000">
            <a:off x="8783640" y="8098560"/>
            <a:ext cx="3259800" cy="45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552"/>
              </a:lnSpc>
            </a:pPr>
            <a:r>
              <a:rPr b="0" lang="en-US" sz="3550" spc="-1" strike="noStrike">
                <a:solidFill>
                  <a:srgbClr val="fcfcfc"/>
                </a:solidFill>
                <a:latin typeface="Gliker"/>
                <a:ea typeface="Gliker"/>
              </a:rPr>
              <a:t>AGOSTO </a:t>
            </a:r>
            <a:r>
              <a:rPr b="0" lang="en-US" sz="3550" spc="-1" strike="noStrike">
                <a:solidFill>
                  <a:srgbClr val="ffde59"/>
                </a:solidFill>
                <a:latin typeface="Gliker"/>
                <a:ea typeface="Gliker"/>
              </a:rPr>
              <a:t>2025</a:t>
            </a:r>
            <a:endParaRPr b="0" lang="fr-FR" sz="35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TextBox 22"/>
          <p:cNvSpPr/>
          <p:nvPr/>
        </p:nvSpPr>
        <p:spPr>
          <a:xfrm>
            <a:off x="927720" y="10069560"/>
            <a:ext cx="1976040" cy="90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552"/>
              </a:lnSpc>
            </a:pPr>
            <a:r>
              <a:rPr b="0" lang="en-US" sz="3200" spc="-1" strike="noStrike">
                <a:solidFill>
                  <a:srgbClr val="f6f6f6"/>
                </a:solidFill>
                <a:latin typeface="Oswald"/>
                <a:ea typeface="Oswald"/>
              </a:rPr>
              <a:t>(</a:t>
            </a:r>
            <a:r>
              <a:rPr b="1" lang="en-US" sz="3200" spc="-1" strike="noStrike">
                <a:solidFill>
                  <a:srgbClr val="f6f6f6"/>
                </a:solidFill>
                <a:latin typeface="Oswald Bold"/>
                <a:ea typeface="Oswald Bold"/>
              </a:rPr>
              <a:t>Lc</a:t>
            </a:r>
            <a:r>
              <a:rPr b="0" lang="en-US" sz="3200" spc="-1" strike="noStrike">
                <a:solidFill>
                  <a:srgbClr val="f6f6f6"/>
                </a:solidFill>
                <a:latin typeface="Oswald"/>
                <a:ea typeface="Oswald"/>
              </a:rPr>
              <a:t> </a:t>
            </a:r>
            <a:r>
              <a:rPr b="1" lang="en-US" sz="3200" spc="-1" strike="noStrike">
                <a:solidFill>
                  <a:srgbClr val="f6f6f6"/>
                </a:solidFill>
                <a:latin typeface="Oswald Bold"/>
                <a:ea typeface="Oswald Bold"/>
              </a:rPr>
              <a:t>12</a:t>
            </a:r>
            <a:r>
              <a:rPr b="0" lang="en-US" sz="3200" spc="-1" strike="noStrike">
                <a:solidFill>
                  <a:srgbClr val="f6f6f6"/>
                </a:solidFill>
                <a:latin typeface="Oswald"/>
                <a:ea typeface="Oswald"/>
              </a:rPr>
              <a:t>, 34)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TextBox 23"/>
          <p:cNvSpPr/>
          <p:nvPr/>
        </p:nvSpPr>
        <p:spPr>
          <a:xfrm>
            <a:off x="1080720" y="11033640"/>
            <a:ext cx="9411120" cy="223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879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Gliker"/>
                <a:ea typeface="Gliker"/>
              </a:rPr>
              <a:t>«Perché, </a:t>
            </a:r>
            <a:r>
              <a:rPr b="1" lang="en-US" sz="6000" spc="-1" strike="noStrike">
                <a:solidFill>
                  <a:srgbClr val="000000"/>
                </a:solidFill>
                <a:latin typeface="Gliker Bold"/>
                <a:ea typeface="Gliker Bold"/>
              </a:rPr>
              <a:t>dov'è il vostro tesoro</a:t>
            </a:r>
            <a:r>
              <a:rPr b="0" lang="en-US" sz="6000" spc="-1" strike="noStrike">
                <a:solidFill>
                  <a:srgbClr val="000000"/>
                </a:solidFill>
                <a:latin typeface="Gliker"/>
                <a:ea typeface="Gliker"/>
              </a:rPr>
              <a:t>, là sarà anche </a:t>
            </a:r>
            <a:r>
              <a:rPr b="1" lang="en-US" sz="6000" spc="-1" strike="noStrike">
                <a:solidFill>
                  <a:srgbClr val="000000"/>
                </a:solidFill>
                <a:latin typeface="Gliker Bold"/>
                <a:ea typeface="Gliker Bold"/>
              </a:rPr>
              <a:t>il vostro cuore</a:t>
            </a:r>
            <a:r>
              <a:rPr b="0" lang="en-US" sz="6000" spc="-1" strike="noStrike">
                <a:solidFill>
                  <a:srgbClr val="000000"/>
                </a:solidFill>
                <a:latin typeface="Gliker"/>
                <a:ea typeface="Gliker"/>
              </a:rPr>
              <a:t>»</a:t>
            </a:r>
            <a:endParaRPr b="0" lang="fr-FR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TextBox 27"/>
          <p:cNvSpPr/>
          <p:nvPr/>
        </p:nvSpPr>
        <p:spPr>
          <a:xfrm>
            <a:off x="691920" y="26936640"/>
            <a:ext cx="27199800" cy="213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198"/>
              </a:lnSpc>
            </a:pPr>
            <a:r>
              <a:rPr b="0" lang="en-US" sz="35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 </a:t>
            </a:r>
            <a:r>
              <a:rPr b="0" lang="en-US" sz="35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1 - Lc 12,33</a:t>
            </a:r>
            <a:endParaRPr b="0" lang="fr-FR" sz="3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198"/>
              </a:lnSpc>
            </a:pPr>
            <a:r>
              <a:rPr b="0" lang="en-US" sz="35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2 - Lc 10,37</a:t>
            </a:r>
            <a:endParaRPr b="0" lang="fr-FR" sz="3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198"/>
              </a:lnSpc>
            </a:pPr>
            <a:r>
              <a:rPr b="0" lang="en-US" sz="35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3 - Cf. C. Lubich Lettere dei primi tempi, Giugno 1944, Città Nuova Editrice 2010, p. 49. </a:t>
            </a:r>
            <a:endParaRPr b="0" lang="fr-FR" sz="3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198"/>
              </a:lnSpc>
            </a:pPr>
            <a:r>
              <a:rPr b="0" lang="en-US" sz="35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4 - Generazione #Fame Zero. Ragazzi in cammino verso un mondo senza fame. New Humanity 2018. https://www.teens4unity.org/cosa-facciamo/famezero/</a:t>
            </a:r>
            <a:endParaRPr b="0" lang="fr-FR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TextBox 12"/>
          <p:cNvSpPr/>
          <p:nvPr/>
        </p:nvSpPr>
        <p:spPr>
          <a:xfrm>
            <a:off x="11768400" y="1325880"/>
            <a:ext cx="8093520" cy="349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Gesù invita i suoi discepoli a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499"/>
              </a:lnSpc>
            </a:pP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non angustiarsi per le necessità materiali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ma a cercare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il Regno di Dio e </a:t>
            </a: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accumulare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499"/>
              </a:lnSpc>
            </a:pP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«un tesoro sicuro nei cieli» </a:t>
            </a:r>
            <a:r>
              <a:rPr b="1" lang="en-US" sz="5000" spc="-1" strike="noStrike" baseline="30000">
                <a:solidFill>
                  <a:srgbClr val="000000"/>
                </a:solidFill>
                <a:latin typeface="29LT Bukra Condensed Bold"/>
                <a:ea typeface="29LT Bukra Condensed Bold"/>
              </a:rPr>
              <a:t>1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.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TextBox 13"/>
          <p:cNvSpPr/>
          <p:nvPr/>
        </p:nvSpPr>
        <p:spPr>
          <a:xfrm>
            <a:off x="11777760" y="18113400"/>
            <a:ext cx="8093520" cy="213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610"/>
              </a:lnSpc>
            </a:pPr>
            <a:r>
              <a:rPr b="0" lang="en-US" sz="51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La vera felicità nasce quando amiamo, siamo generosi e </a:t>
            </a:r>
            <a:r>
              <a:rPr b="1" lang="en-US" sz="51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ci fidiamo di Dio.</a:t>
            </a:r>
            <a:endParaRPr b="0" lang="fr-FR" sz="5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TextBox 14"/>
          <p:cNvSpPr/>
          <p:nvPr/>
        </p:nvSpPr>
        <p:spPr>
          <a:xfrm>
            <a:off x="1582560" y="21031200"/>
            <a:ext cx="8597880" cy="538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304"/>
              </a:lnSpc>
            </a:pPr>
            <a:r>
              <a:rPr b="0" lang="en-US" sz="482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«</a:t>
            </a:r>
            <a:r>
              <a:rPr b="1" lang="en-US" sz="482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Sì, c’è quel che tu cerchi: c’è nel tuo cuore un anelito infinito ed immortale</a:t>
            </a:r>
            <a:r>
              <a:rPr b="0" lang="en-US" sz="482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; una speranza che non muore; una fede </a:t>
            </a:r>
            <a:endParaRPr b="0" lang="fr-FR" sz="482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304"/>
              </a:lnSpc>
            </a:pPr>
            <a:r>
              <a:rPr b="0" lang="en-US" sz="482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che rompe le tenebre della morte ed è </a:t>
            </a:r>
            <a:endParaRPr b="0" lang="fr-FR" sz="482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304"/>
              </a:lnSpc>
            </a:pPr>
            <a:r>
              <a:rPr b="0" lang="en-US" sz="482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luce a coloro che credono: </a:t>
            </a:r>
            <a:r>
              <a:rPr b="1" lang="en-US" sz="482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non per nulla tu speri, tu credi!</a:t>
            </a:r>
            <a:r>
              <a:rPr b="0" lang="en-US" sz="482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Non per nulla! </a:t>
            </a:r>
            <a:r>
              <a:rPr b="1" lang="en-US" sz="482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Tu speri, tu credi per Amare</a:t>
            </a:r>
            <a:r>
              <a:rPr b="0" lang="en-US" sz="482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».</a:t>
            </a:r>
            <a:r>
              <a:rPr b="1" lang="en-US" sz="4818" spc="-1" strike="noStrike" baseline="30000">
                <a:solidFill>
                  <a:srgbClr val="000000"/>
                </a:solidFill>
                <a:latin typeface="29LT Bukra Condensed Bold"/>
                <a:ea typeface="29LT Bukra Condensed Bold"/>
              </a:rPr>
              <a:t>3</a:t>
            </a:r>
            <a:endParaRPr b="0" lang="fr-FR" sz="48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TextBox 15"/>
          <p:cNvSpPr/>
          <p:nvPr/>
        </p:nvSpPr>
        <p:spPr>
          <a:xfrm>
            <a:off x="22067280" y="1325880"/>
            <a:ext cx="8274960" cy="349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Il “tesoro” è tutto ciò che ha per noi più valore, </a:t>
            </a: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quello che crediamo ci dia sicurezza: 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una persona,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un sogno, un talento o qualcosa che desideriamo realizzare.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TextBox 16"/>
          <p:cNvSpPr/>
          <p:nvPr/>
        </p:nvSpPr>
        <p:spPr>
          <a:xfrm>
            <a:off x="22204800" y="14954400"/>
            <a:ext cx="8274960" cy="558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“</a:t>
            </a: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Con l’occasione della mia cresima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, io e la mia amica abbiamo voluto fare qualcosa per #FameZero</a:t>
            </a: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 </a:t>
            </a:r>
            <a:r>
              <a:rPr b="1" lang="en-US" sz="5000" spc="-1" strike="noStrike" baseline="30000">
                <a:solidFill>
                  <a:srgbClr val="000000"/>
                </a:solidFill>
                <a:latin typeface="29LT Bukra Condensed Bold"/>
                <a:ea typeface="29LT Bukra Condensed Bold"/>
              </a:rPr>
              <a:t>4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.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Parlando in famiglia </a:t>
            </a: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abbiamo deciso di rinunciare ai regali e donare il corrispettivo in denaro per i bambini in difficoltà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.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TextBox 17"/>
          <p:cNvSpPr/>
          <p:nvPr/>
        </p:nvSpPr>
        <p:spPr>
          <a:xfrm>
            <a:off x="32261400" y="14967360"/>
            <a:ext cx="8443440" cy="488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La festa è stata semplice, </a:t>
            </a: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abbiamo raccontato di u/n progetto che mira ad aiutare alcune famiglie molto povere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delle Filippine. Al termine della giornata tutti gli invitati erano molto contenti e noi ancora di più”.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TextBox 18"/>
          <p:cNvSpPr/>
          <p:nvPr/>
        </p:nvSpPr>
        <p:spPr>
          <a:xfrm>
            <a:off x="32205600" y="1325880"/>
            <a:ext cx="8444880" cy="419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499"/>
              </a:lnSpc>
            </a:pP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Gesù ci chiama a fare attenzione alle scelte. 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Ci propone di mettere il nostro tesoro in ciò che ha un valore eterno, come l’amore, la fede, l’amicizia vera e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il bene verso gli altri.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TextBox 19"/>
          <p:cNvSpPr/>
          <p:nvPr/>
        </p:nvSpPr>
        <p:spPr>
          <a:xfrm>
            <a:off x="21949200" y="10290240"/>
            <a:ext cx="8492400" cy="349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499"/>
              </a:lnSpc>
            </a:pP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Il “cuore”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, invece, non si riferisce solo ai sentimenti, </a:t>
            </a: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è la parte più autentica di noi,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dove non si può ingannare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né dissimulare.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Box 20"/>
          <p:cNvSpPr/>
          <p:nvPr/>
        </p:nvSpPr>
        <p:spPr>
          <a:xfrm>
            <a:off x="32037120" y="10290240"/>
            <a:ext cx="8782200" cy="279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Lui ci invita a “toccare” le ferite delle persone che incontriamo. Per questo dice al dottore della Legge: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499"/>
              </a:lnSpc>
            </a:pP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«Va’ e anche tu fa’ lo stesso» </a:t>
            </a:r>
            <a:r>
              <a:rPr b="1" lang="en-US" sz="5000" spc="-1" strike="noStrike" baseline="30000">
                <a:solidFill>
                  <a:srgbClr val="000000"/>
                </a:solidFill>
                <a:latin typeface="29LT Bukra Condensed Bold"/>
                <a:ea typeface="29LT Bukra Condensed Bold"/>
              </a:rPr>
              <a:t>2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.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TextBox 24"/>
          <p:cNvSpPr/>
          <p:nvPr/>
        </p:nvSpPr>
        <p:spPr>
          <a:xfrm>
            <a:off x="1631160" y="20128320"/>
            <a:ext cx="5209560" cy="13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204"/>
              </a:lnSpc>
            </a:pPr>
            <a:r>
              <a:rPr b="1" lang="en-US" sz="4520" spc="-1" strike="noStrike">
                <a:solidFill>
                  <a:srgbClr val="000000"/>
                </a:solidFill>
                <a:latin typeface="29LT Bukra Condensed Medium"/>
                <a:ea typeface="29LT Bukra Condensed Medium"/>
              </a:rPr>
              <a:t>Scriveva Chiara Lubich:</a:t>
            </a:r>
            <a:endParaRPr b="0" lang="fr-FR" sz="45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TextBox 25"/>
          <p:cNvSpPr/>
          <p:nvPr/>
        </p:nvSpPr>
        <p:spPr>
          <a:xfrm>
            <a:off x="36771840" y="19598040"/>
            <a:ext cx="3627000" cy="66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5204"/>
              </a:lnSpc>
            </a:pPr>
            <a:r>
              <a:rPr b="1" lang="en-US" sz="4520" spc="-1" strike="noStrike">
                <a:solidFill>
                  <a:srgbClr val="000000"/>
                </a:solidFill>
                <a:latin typeface="29LT Bukra Condensed Medium"/>
                <a:ea typeface="29LT Bukra Condensed Medium"/>
              </a:rPr>
              <a:t>F. e I. </a:t>
            </a:r>
            <a:r>
              <a:rPr b="1" lang="en-US" sz="452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Italia </a:t>
            </a:r>
            <a:endParaRPr b="0" lang="fr-FR" sz="45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TextBox 26"/>
          <p:cNvSpPr/>
          <p:nvPr/>
        </p:nvSpPr>
        <p:spPr>
          <a:xfrm>
            <a:off x="11768400" y="21414960"/>
            <a:ext cx="5127480" cy="371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856"/>
              </a:lnSpc>
            </a:pPr>
            <a:r>
              <a:rPr b="0" lang="en-US" sz="5800" spc="-222" strike="noStrike">
                <a:solidFill>
                  <a:srgbClr val="000000"/>
                </a:solidFill>
                <a:latin typeface="Handyman"/>
                <a:ea typeface="Handyman"/>
              </a:rPr>
              <a:t>Ci possiamo chiedere: qual è il mio tesoro, ciò che più valorizzo?</a:t>
            </a:r>
            <a:endParaRPr b="0" lang="fr-FR" sz="5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F0E634B9C216C4AB4FFFB653A7A7918" ma:contentTypeVersion="20" ma:contentTypeDescription="Crear nuevo documento." ma:contentTypeScope="" ma:versionID="fbdc99c4a29c70d5b109c924df0128e7">
  <xsd:schema xmlns:xsd="http://www.w3.org/2001/XMLSchema" xmlns:xs="http://www.w3.org/2001/XMLSchema" xmlns:p="http://schemas.microsoft.com/office/2006/metadata/properties" xmlns:ns2="8b861129-0d73-4312-bbbe-a82bc3901102" xmlns:ns3="5be84579-c802-4c28-afbe-e7eb7b5d93b2" targetNamespace="http://schemas.microsoft.com/office/2006/metadata/properties" ma:root="true" ma:fieldsID="1f5184d33aedd45d5a9e4501ac32fc67" ns2:_="" ns3:_="">
    <xsd:import namespace="8b861129-0d73-4312-bbbe-a82bc3901102"/>
    <xsd:import namespace="5be84579-c802-4c28-afbe-e7eb7b5d93b2"/>
    <xsd:element name="properties">
      <xsd:complexType>
        <xsd:sequence>
          <xsd:element name="documentManagement">
            <xsd:complexType>
              <xsd:all>
                <xsd:element ref="ns2:_Flow_SignoffStatus" minOccurs="0"/>
                <xsd:element ref="ns2:LINK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Tag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861129-0d73-4312-bbbe-a82bc3901102" elementFormDefault="qualified">
    <xsd:import namespace="http://schemas.microsoft.com/office/2006/documentManagement/types"/>
    <xsd:import namespace="http://schemas.microsoft.com/office/infopath/2007/PartnerControls"/>
    <xsd:element name="_Flow_SignoffStatus" ma:index="3" nillable="true" ma:displayName="Stato consenso" ma:internalName="Stato_x0020_consenso" ma:readOnly="false">
      <xsd:simpleType>
        <xsd:restriction base="dms:Text"/>
      </xsd:simpleType>
    </xsd:element>
    <xsd:element name="LINK" ma:index="4" nillable="true" ma:displayName="LINK" ma:format="Hyperlink" ma:internalName="LINK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827b190b-f2f9-433c-adc0-5e9deb5b7f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Tag" ma:index="23" nillable="true" ma:displayName="Tag" ma:format="Dropdown" ma:hidden="true" ma:internalName="Tag" ma:readOnly="false">
      <xsd:simpleType>
        <xsd:restriction base="dms:Text">
          <xsd:maxLength value="255"/>
        </xsd:restriction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e84579-c802-4c28-afbe-e7eb7b5d93b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f0bf31-4d24-44f3-a1f1-19ea2f4dc51a}" ma:internalName="TaxCatchAll" ma:readOnly="false" ma:showField="CatchAllData" ma:web="5be84579-c802-4c28-afbe-e7eb7b5d93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Tipo de contenido"/>
        <xsd:element ref="dc:title" minOccurs="0" maxOccurs="1" ma:index="1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8b861129-0d73-4312-bbbe-a82bc3901102" xsi:nil="true"/>
    <Tag xmlns="8b861129-0d73-4312-bbbe-a82bc3901102" xsi:nil="true"/>
    <LINK xmlns="8b861129-0d73-4312-bbbe-a82bc3901102">
      <Url xsi:nil="true"/>
      <Description xsi:nil="true"/>
    </LINK>
    <TaxCatchAll xmlns="5be84579-c802-4c28-afbe-e7eb7b5d93b2" xsi:nil="true"/>
    <lcf76f155ced4ddcb4097134ff3c332f xmlns="8b861129-0d73-4312-bbbe-a82bc390110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B94C4B-756E-41AA-903C-9423A93AFCFD}"/>
</file>

<file path=customXml/itemProps2.xml><?xml version="1.0" encoding="utf-8"?>
<ds:datastoreItem xmlns:ds="http://schemas.openxmlformats.org/officeDocument/2006/customXml" ds:itemID="{7166D260-4397-498B-8485-4A94D1EE0EF5}"/>
</file>

<file path=customXml/itemProps3.xml><?xml version="1.0" encoding="utf-8"?>
<ds:datastoreItem xmlns:ds="http://schemas.openxmlformats.org/officeDocument/2006/customXml" ds:itemID="{AA8161BF-B61B-424A-8F3B-933F40269FC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</TotalTime>
  <Application>LibreOffice/24.2.5.2$Windows_X86_64 LibreOffice_project/bffef4ea93e59bebbeaf7f431bb02b1a39ee8a59</Application>
  <AppVersion>15.0000</AppVersion>
  <Words>1422</Words>
  <Paragraphs>106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identifier>DAGsrvEAcnE</dc:identifier>
  <dc:language>fr-FR</dc:language>
  <cp:lastModifiedBy/>
  <dcterms:modified xsi:type="dcterms:W3CDTF">2025-07-21T10:47:32Z</dcterms:modified>
  <cp:revision>7</cp:revision>
  <dc:subject/>
  <dc:title>IT - AGOSTO 2025 - A4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0x0101009F0E634B9C216C4AB4FFFB653A7A7918</vt:lpwstr>
  </property>
  <property fmtid="{D5CDD505-2E9C-101B-9397-08002B2CF9AE}" pid="3" name="PresentationFormat">
    <vt:lpwstr>Personalizado</vt:lpwstr>
  </property>
  <property fmtid="{D5CDD505-2E9C-101B-9397-08002B2CF9AE}" pid="4" name="Slides">
    <vt:i4>3</vt:i4>
  </property>
</Properties>
</file>