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7625EE-E8CD-451F-9054-BDE28BF237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84BFC32-0A45-471F-8A74-B54106287C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3C51B70-530C-438F-8D9B-D42A62D01F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0677EE-A59F-4676-8A68-5B08A4FBD8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684C6E7-A2DA-4300-85C4-A4C0070AA3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C1EFFA7-B712-4CD8-BEB5-FA11D7FA70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2509E11-4014-4483-B706-B39B66C40C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02B935C-801F-4DB2-A823-3B6A057DDC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FAAFF7D-5984-4545-BE10-D7B39DC669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F3BC4BF-F08C-4BBB-B7EF-CCD890D4B5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8D38E17-DA08-462F-BCF0-C067487FED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90ED1F-93E6-4000-BC0A-7A8972F6724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DB4D8BF-8C55-4444-8844-DE8BA4D657C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81DE01-19EA-4788-B691-D20CF86EEA9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C20BC78-6000-4CE9-9E31-8FB2F709045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149289D-CE83-4939-A5D4-517C7AE41DF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653F5FA-9E80-41D7-A886-313FAF22AAE1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n-US" sz="4000" spc="-1" strike="noStrike" cap="all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DD6C3E-F0A6-48E5-8178-57B1A831FBD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F75DD69-C9B3-4E42-95B4-0F757185EE63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1600" spc="-1" strike="noStrike">
                <a:solidFill>
                  <a:schemeClr val="dk1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D9595D6-F5CC-4628-86C4-2E0F0F5681D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FD0CC8-BB6E-4D25-BBFC-F258C5A4B44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204A7B-45D7-4801-8128-F1BE72CEC5A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Cliquez pour éditer le format du texte-titre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Cliquez pour éditer le format du plan de texte</a:t>
            </a:r>
            <a:endParaRPr b="0" lang="en-US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Second niveau de plan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Troisième niveau de plan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Quatrième niveau de plan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2"/>
          <p:cNvSpPr/>
          <p:nvPr/>
        </p:nvSpPr>
        <p:spPr>
          <a:xfrm>
            <a:off x="360" y="0"/>
            <a:ext cx="42290640" cy="29717640"/>
          </a:xfrm>
          <a:custGeom>
            <a:avLst/>
            <a:gdLst>
              <a:gd name="textAreaLeft" fmla="*/ 0 w 42290640"/>
              <a:gd name="textAreaRight" fmla="*/ 42291000 w 42290640"/>
              <a:gd name="textAreaTop" fmla="*/ 0 h 29717640"/>
              <a:gd name="textAreaBottom" fmla="*/ 29718000 h 2971764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TextBox 3"/>
          <p:cNvSpPr/>
          <p:nvPr/>
        </p:nvSpPr>
        <p:spPr>
          <a:xfrm>
            <a:off x="32075280" y="27241560"/>
            <a:ext cx="974916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E. Javaloyes, M. Ashraf e M. Sarmiento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4"/>
          <p:cNvSpPr/>
          <p:nvPr/>
        </p:nvSpPr>
        <p:spPr>
          <a:xfrm rot="16200000">
            <a:off x="29179440" y="7808760"/>
            <a:ext cx="326052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550" spc="-1" strike="noStrike">
                <a:solidFill>
                  <a:srgbClr val="fcfcfc"/>
                </a:solidFill>
                <a:latin typeface="Gliker"/>
                <a:ea typeface="Gliker"/>
              </a:rPr>
              <a:t>LUGLIO </a:t>
            </a:r>
            <a:r>
              <a:rPr b="0" lang="en-US" sz="3550" spc="-1" strike="noStrike">
                <a:solidFill>
                  <a:srgbClr val="000000"/>
                </a:solidFill>
                <a:latin typeface="Gliker"/>
                <a:ea typeface="Gliker"/>
              </a:rPr>
              <a:t>2025</a:t>
            </a:r>
            <a:endParaRPr b="0" lang="fr-FR" sz="3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21200040" y="9828000"/>
            <a:ext cx="230796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(</a:t>
            </a:r>
            <a:r>
              <a:rPr b="1" lang="en-US" sz="3200" spc="-1" strike="noStrike">
                <a:solidFill>
                  <a:srgbClr val="f6f6f6"/>
                </a:solidFill>
                <a:latin typeface="Oswald Bold"/>
                <a:ea typeface="Oswald Bold"/>
              </a:rPr>
              <a:t>Lc</a:t>
            </a: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 </a:t>
            </a:r>
            <a:r>
              <a:rPr b="1" lang="en-US" sz="3200" spc="-1" strike="noStrike">
                <a:solidFill>
                  <a:srgbClr val="f6f6f6"/>
                </a:solidFill>
                <a:latin typeface="Oswald Bold"/>
                <a:ea typeface="Oswald Bold"/>
              </a:rPr>
              <a:t>10</a:t>
            </a:r>
            <a:r>
              <a:rPr b="0" lang="en-US" sz="3200" spc="-1" strike="noStrike">
                <a:solidFill>
                  <a:srgbClr val="f6f6f6"/>
                </a:solidFill>
                <a:latin typeface="Oswald"/>
                <a:ea typeface="Oswald"/>
              </a:rPr>
              <a:t>,33)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" name="Group 6"/>
          <p:cNvGrpSpPr/>
          <p:nvPr/>
        </p:nvGrpSpPr>
        <p:grpSpPr>
          <a:xfrm>
            <a:off x="20880000" y="411840"/>
            <a:ext cx="7200000" cy="1586160"/>
            <a:chOff x="20880000" y="411840"/>
            <a:chExt cx="7200000" cy="1586160"/>
          </a:xfrm>
        </p:grpSpPr>
        <p:sp>
          <p:nvSpPr>
            <p:cNvPr id="72" name="TextBox 7"/>
            <p:cNvSpPr/>
            <p:nvPr/>
          </p:nvSpPr>
          <p:spPr>
            <a:xfrm>
              <a:off x="20880000" y="411840"/>
              <a:ext cx="4101480" cy="11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8994"/>
                </a:lnSpc>
              </a:pPr>
              <a:r>
                <a:rPr b="0" lang="en-US" sz="8990" spc="-162" strike="noStrike">
                  <a:solidFill>
                    <a:srgbClr val="ffffff"/>
                  </a:solidFill>
                  <a:latin typeface="Boulder"/>
                  <a:ea typeface="Boulder"/>
                </a:rPr>
                <a:t>Parole</a:t>
              </a:r>
              <a:endParaRPr b="0" lang="fr-FR" sz="899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3" name="Group 8"/>
            <p:cNvGrpSpPr/>
            <p:nvPr/>
          </p:nvGrpSpPr>
          <p:grpSpPr>
            <a:xfrm>
              <a:off x="24467040" y="554400"/>
              <a:ext cx="681840" cy="970560"/>
              <a:chOff x="24467040" y="554400"/>
              <a:chExt cx="681840" cy="970560"/>
            </a:xfrm>
          </p:grpSpPr>
          <p:sp>
            <p:nvSpPr>
              <p:cNvPr id="74" name="Freeform 9"/>
              <p:cNvSpPr/>
              <p:nvPr/>
            </p:nvSpPr>
            <p:spPr>
              <a:xfrm>
                <a:off x="24467040" y="554400"/>
                <a:ext cx="681840" cy="970560"/>
              </a:xfrm>
              <a:custGeom>
                <a:avLst/>
                <a:gdLst>
                  <a:gd name="textAreaLeft" fmla="*/ 0 w 681840"/>
                  <a:gd name="textAreaRight" fmla="*/ 682200 w 681840"/>
                  <a:gd name="textAreaTop" fmla="*/ 0 h 970560"/>
                  <a:gd name="textAreaBottom" fmla="*/ 970920 h 9705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AR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5" name="TextBox 10"/>
              <p:cNvSpPr/>
              <p:nvPr/>
            </p:nvSpPr>
            <p:spPr>
              <a:xfrm>
                <a:off x="24531120" y="759240"/>
                <a:ext cx="553680" cy="674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4847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76" name="TextBox 11"/>
            <p:cNvSpPr/>
            <p:nvPr/>
          </p:nvSpPr>
          <p:spPr>
            <a:xfrm>
              <a:off x="25253280" y="528840"/>
              <a:ext cx="2826720" cy="146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11565"/>
                </a:lnSpc>
              </a:pPr>
              <a:r>
                <a:rPr b="0" lang="en-US" sz="11570" spc="-440" strike="noStrike">
                  <a:solidFill>
                    <a:srgbClr val="ffffff"/>
                  </a:solidFill>
                  <a:latin typeface="Boulder"/>
                  <a:ea typeface="Boulder"/>
                </a:rPr>
                <a:t>Vie</a:t>
              </a:r>
              <a:endParaRPr b="0" lang="fr-FR" sz="1157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TextBox 12"/>
            <p:cNvSpPr/>
            <p:nvPr/>
          </p:nvSpPr>
          <p:spPr>
            <a:xfrm>
              <a:off x="24432120" y="761760"/>
              <a:ext cx="751680" cy="55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405"/>
                </a:lnSpc>
              </a:pPr>
              <a:r>
                <a:rPr b="0" lang="en-US" sz="4410" spc="-46" strike="noStrike">
                  <a:solidFill>
                    <a:srgbClr val="ffffff"/>
                  </a:solidFill>
                  <a:latin typeface="Boulder"/>
                  <a:ea typeface="Boulder"/>
                </a:rPr>
                <a:t>de</a:t>
              </a:r>
              <a:endParaRPr b="0" lang="fr-FR" sz="441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8" name="TextBox 13"/>
          <p:cNvSpPr/>
          <p:nvPr/>
        </p:nvSpPr>
        <p:spPr>
          <a:xfrm>
            <a:off x="12437640" y="1993680"/>
            <a:ext cx="189792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16"/>
              </a:lnSpc>
            </a:pPr>
            <a:r>
              <a:rPr b="1" lang="en-US" sz="4700" spc="-1" strike="noStrike">
                <a:solidFill>
                  <a:srgbClr val="000000"/>
                </a:solidFill>
                <a:latin typeface="Arial"/>
                <a:ea typeface="Handyman"/>
              </a:rPr>
              <a:t>Ah Ah Ah !!</a:t>
            </a:r>
            <a:endParaRPr b="1" lang="fr-FR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14"/>
          <p:cNvSpPr/>
          <p:nvPr/>
        </p:nvSpPr>
        <p:spPr>
          <a:xfrm>
            <a:off x="3874680" y="6264000"/>
            <a:ext cx="3258360" cy="10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960"/>
              </a:lnSpc>
            </a:pPr>
            <a:r>
              <a:rPr b="0" lang="en-US" sz="4400" spc="80" strike="noStrike">
                <a:solidFill>
                  <a:srgbClr val="000000"/>
                </a:solidFill>
                <a:latin typeface="Arial"/>
                <a:ea typeface="Handyman"/>
              </a:rPr>
              <a:t> </a:t>
            </a:r>
            <a:r>
              <a:rPr b="0" lang="en-US" sz="4400" spc="80" strike="noStrike">
                <a:solidFill>
                  <a:srgbClr val="000000"/>
                </a:solidFill>
                <a:latin typeface="Arial"/>
                <a:ea typeface="Handyman"/>
              </a:rPr>
              <a:t>Qui et mon prochain</a:t>
            </a:r>
            <a:r>
              <a:rPr b="0" lang="en-US" sz="4400" spc="-168" strike="noStrike">
                <a:solidFill>
                  <a:srgbClr val="000000"/>
                </a:solidFill>
                <a:latin typeface="Arial"/>
                <a:ea typeface="Handyman"/>
              </a:rPr>
              <a:t>?”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Box 15"/>
          <p:cNvSpPr/>
          <p:nvPr/>
        </p:nvSpPr>
        <p:spPr>
          <a:xfrm>
            <a:off x="32651640" y="6444000"/>
            <a:ext cx="3500640" cy="10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136"/>
              </a:lnSpc>
            </a:pPr>
            <a:r>
              <a:rPr b="0" lang="en-US" sz="4400" spc="-168" strike="noStrike">
                <a:solidFill>
                  <a:srgbClr val="000000"/>
                </a:solidFill>
                <a:latin typeface="Arial"/>
                <a:ea typeface="Handyman"/>
              </a:rPr>
              <a:t>“</a:t>
            </a:r>
            <a:r>
              <a:rPr b="0" lang="en-US" sz="4400" spc="-168" strike="noStrike">
                <a:solidFill>
                  <a:srgbClr val="000000"/>
                </a:solidFill>
                <a:latin typeface="Arial"/>
                <a:ea typeface="Handyman"/>
              </a:rPr>
              <a:t>Toi de même fais pareil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Box 16"/>
          <p:cNvSpPr/>
          <p:nvPr/>
        </p:nvSpPr>
        <p:spPr>
          <a:xfrm>
            <a:off x="792000" y="966240"/>
            <a:ext cx="10165680" cy="41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400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Un </a:t>
            </a:r>
            <a:r>
              <a:rPr b="0" i="1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docteur de la Lo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i demande à Jésus que devons-nous faire pour avoir la vie éternelle? il lui rappelle alors …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ts val="5400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«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tu aimeras le Seigneur ton Dieu … et ton prochain comme toi-même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». </a:t>
            </a:r>
            <a:br>
              <a:rPr sz="5000"/>
            </a:b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et il lui pose alors cette question: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TextBox 17"/>
          <p:cNvSpPr/>
          <p:nvPr/>
        </p:nvSpPr>
        <p:spPr>
          <a:xfrm>
            <a:off x="720000" y="22170960"/>
            <a:ext cx="9900000" cy="362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700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[…] L’amour trouve son expression la plus grande dans la miséricorde (…)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ts val="5700"/>
              </a:lnSpc>
            </a:pP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qui nous aide à voir les personnes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avec lesquelles nous vivons chaque jour, 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 toujours nouvelles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⁴.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Box 18"/>
          <p:cNvSpPr/>
          <p:nvPr/>
        </p:nvSpPr>
        <p:spPr>
          <a:xfrm>
            <a:off x="10980000" y="9000000"/>
            <a:ext cx="964404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797"/>
              </a:lnSpc>
            </a:pPr>
            <a:r>
              <a:rPr b="0" lang="en-US" sz="5000" spc="35" strike="noStrike">
                <a:solidFill>
                  <a:srgbClr val="000000"/>
                </a:solidFill>
                <a:latin typeface="Calibri"/>
                <a:ea typeface="Open Sans Condensed Light"/>
              </a:rPr>
              <a:t>Jésus répond avec une parabole</a:t>
            </a:r>
            <a:r>
              <a:rPr b="0" lang="en-US" sz="5000" spc="35" strike="noStrike" baseline="30000">
                <a:solidFill>
                  <a:srgbClr val="000000"/>
                </a:solidFill>
                <a:latin typeface="Calibri"/>
                <a:ea typeface="Open Sans Condensed Light"/>
              </a:rPr>
              <a:t>2</a:t>
            </a:r>
            <a:r>
              <a:rPr b="0" lang="en-US" sz="5000" spc="35" strike="noStrike">
                <a:solidFill>
                  <a:srgbClr val="000000"/>
                </a:solidFill>
                <a:latin typeface="Calibri"/>
                <a:ea typeface="Open Sans Condensed Light"/>
              </a:rPr>
              <a:t>: </a:t>
            </a:r>
            <a:r>
              <a:rPr b="1" lang="en-US" sz="5000" spc="35" strike="noStrike">
                <a:solidFill>
                  <a:srgbClr val="000000"/>
                </a:solidFill>
                <a:latin typeface="Calibri"/>
                <a:ea typeface="Open Sans Condensed Bold"/>
              </a:rPr>
              <a:t>Sur la route, se trouvait un homme gravement blessé</a:t>
            </a:r>
            <a:r>
              <a:rPr b="0" lang="en-US" sz="5000" spc="35" strike="noStrike">
                <a:solidFill>
                  <a:srgbClr val="000000"/>
                </a:solidFill>
                <a:latin typeface="Calibri"/>
                <a:ea typeface="Open Sans Condensed Light"/>
              </a:rPr>
              <a:t>, un prêtre et un lévite l’ont dépassé, mais aucun d’eux a fait attention à lui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Box 19"/>
          <p:cNvSpPr/>
          <p:nvPr/>
        </p:nvSpPr>
        <p:spPr>
          <a:xfrm>
            <a:off x="21803760" y="10620000"/>
            <a:ext cx="879624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034"/>
              </a:lnSpc>
            </a:pPr>
            <a:r>
              <a:rPr b="0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« </a:t>
            </a:r>
            <a:r>
              <a:rPr b="1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U</a:t>
            </a:r>
            <a:r>
              <a:rPr b="1" lang="fr-FR" sz="5000" spc="-55" strike="noStrike">
                <a:solidFill>
                  <a:srgbClr val="000000"/>
                </a:solidFill>
                <a:latin typeface="Calibri"/>
                <a:ea typeface="IBM Plex Sans Bold"/>
              </a:rPr>
              <a:t>n Samaritain, qui était en voyage</a:t>
            </a:r>
            <a:r>
              <a:rPr b="0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, passant près de lui, le voyant </a:t>
            </a:r>
            <a:r>
              <a:rPr b="1" lang="fr-FR" sz="5000" spc="-55" strike="noStrike">
                <a:solidFill>
                  <a:srgbClr val="000000"/>
                </a:solidFill>
                <a:latin typeface="Calibri"/>
                <a:ea typeface="IBM Plex Sans Bold"/>
              </a:rPr>
              <a:t>est pris de compassion</a:t>
            </a:r>
            <a:r>
              <a:rPr b="0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»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Box 20"/>
          <p:cNvSpPr/>
          <p:nvPr/>
        </p:nvSpPr>
        <p:spPr>
          <a:xfrm>
            <a:off x="31140000" y="720000"/>
            <a:ext cx="10121760" cy="46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Jésus propose comme modèle un étranger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, </a:t>
            </a:r>
            <a:r>
              <a:rPr b="0" i="1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considéré comme ennemi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. Cel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ui-ci interrompt son voyage,</a:t>
            </a:r>
            <a:r>
              <a:rPr b="0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 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pour venir à son secours, en prendre soin</a:t>
            </a:r>
            <a:r>
              <a:rPr b="0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. Jésus nous invite à « toucher les plaies » des personnes que nous rencontrons. Si bien qu’il dit au docteur de la Loi: </a:t>
            </a:r>
            <a:endParaRPr b="0" lang="fr-BE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Box 21"/>
          <p:cNvSpPr/>
          <p:nvPr/>
        </p:nvSpPr>
        <p:spPr>
          <a:xfrm>
            <a:off x="11748240" y="14732640"/>
            <a:ext cx="8628120" cy="42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32" strike="noStrike">
                <a:solidFill>
                  <a:srgbClr val="ffffff"/>
                </a:solidFill>
                <a:latin typeface="Calibri"/>
                <a:ea typeface="Open Sans Condensed Light"/>
              </a:rPr>
              <a:t>"Dans notre village nous avons  connu un ancien que tous considèraient  comme un sorcier. I</a:t>
            </a:r>
            <a:r>
              <a:rPr b="1" lang="en-US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l vivait seul dans une maison sans toit</a:t>
            </a:r>
            <a:r>
              <a:rPr b="0" lang="en-US" sz="5000" spc="32" strike="noStrike">
                <a:solidFill>
                  <a:srgbClr val="ffffff"/>
                </a:solidFill>
                <a:latin typeface="Calibri"/>
                <a:ea typeface="Open Sans Condensed Light"/>
              </a:rPr>
              <a:t>, Il n’avait quasi rien et il souffrait beaucoup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Box 22"/>
          <p:cNvSpPr/>
          <p:nvPr/>
        </p:nvSpPr>
        <p:spPr>
          <a:xfrm>
            <a:off x="22239360" y="14696640"/>
            <a:ext cx="7899120" cy="42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1" lang="en-US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Nous lui avons apporter à manger,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 convaincus  d’aider Jésus en lui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,</a:t>
            </a:r>
            <a:r>
              <a:rPr b="1" lang="en-US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  et lui fut très étonné de voir que nous le faisions sans rien attendre, gatuitement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Box 24"/>
          <p:cNvSpPr/>
          <p:nvPr/>
        </p:nvSpPr>
        <p:spPr>
          <a:xfrm>
            <a:off x="691920" y="27384480"/>
            <a:ext cx="21402360" cy="17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 Laici esperti della Torah, il libro sacro degli ebrei. Avevano l’autorità di interpretare la legge e di spiegarne i precetti.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2 -  Lc 10, 25-37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3 -  Lc 10,37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4 -  C. Lubich, Parole di Vita, Città Nuova, Roma, 2017, p.660.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Box 25"/>
          <p:cNvSpPr/>
          <p:nvPr/>
        </p:nvSpPr>
        <p:spPr>
          <a:xfrm>
            <a:off x="32090040" y="24078960"/>
            <a:ext cx="2910600" cy="9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413"/>
              </a:lnSpc>
            </a:pPr>
            <a:r>
              <a:rPr b="0" lang="en-US" sz="3309" spc="21" strike="noStrike">
                <a:solidFill>
                  <a:srgbClr val="000000"/>
                </a:solidFill>
                <a:latin typeface="Avory I PE"/>
                <a:ea typeface="Open Sans Condensed Light"/>
              </a:rPr>
              <a:t>Gen 3 della</a:t>
            </a:r>
            <a:endParaRPr b="0" lang="fr-FR" sz="3309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238"/>
              </a:lnSpc>
            </a:pPr>
            <a:r>
              <a:rPr b="1" lang="en-US" sz="4120" spc="26" strike="noStrike">
                <a:solidFill>
                  <a:srgbClr val="000000"/>
                </a:solidFill>
                <a:latin typeface="Avory I PE"/>
                <a:ea typeface="Open Sans Condensed Bold"/>
              </a:rPr>
              <a:t>Tanzania</a:t>
            </a:r>
            <a:endParaRPr b="0" lang="fr-FR" sz="4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23"/>
          <p:cNvSpPr/>
          <p:nvPr/>
        </p:nvSpPr>
        <p:spPr>
          <a:xfrm>
            <a:off x="31860000" y="14696640"/>
            <a:ext cx="9402120" cy="853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32" strike="noStrike">
                <a:solidFill>
                  <a:srgbClr val="ffffff"/>
                </a:solidFill>
                <a:latin typeface="Calibri"/>
                <a:ea typeface="Open Sans Condensed Light"/>
              </a:rPr>
              <a:t>Au début autour de nous on nous mettait en garde, disant que c’était quelqu’un qui n’avait pas “toute sa tête”. Mais petit à petit, elles se sont unies à nous. Cette personne a partagé avec nous ses joies et ses souffrances. 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Sa maison     était devenue semblable              à une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chapelle, </a:t>
            </a: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à cause de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 </a:t>
            </a: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la présence de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 </a:t>
            </a: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Jésus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 </a:t>
            </a:r>
            <a:r>
              <a:rPr b="1" lang="fr-BE" sz="5000" spc="32" strike="noStrike">
                <a:solidFill>
                  <a:srgbClr val="ffffff"/>
                </a:solidFill>
                <a:latin typeface="Calibri"/>
                <a:ea typeface="Open Sans Condensed Bold"/>
              </a:rPr>
              <a:t>entre nous</a:t>
            </a:r>
            <a:r>
              <a:rPr b="0" lang="en-US" sz="5000" spc="32" strike="noStrike">
                <a:solidFill>
                  <a:srgbClr val="ffffff"/>
                </a:solidFill>
                <a:latin typeface="Calibri"/>
                <a:ea typeface="Open Sans Condensed Light"/>
              </a:rPr>
              <a:t>i”.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"/>
          <p:cNvSpPr/>
          <p:nvPr/>
        </p:nvSpPr>
        <p:spPr>
          <a:xfrm>
            <a:off x="360" y="360"/>
            <a:ext cx="42290640" cy="29717640"/>
          </a:xfrm>
          <a:custGeom>
            <a:avLst/>
            <a:gdLst>
              <a:gd name="textAreaLeft" fmla="*/ 0 w 42290640"/>
              <a:gd name="textAreaRight" fmla="*/ 42291000 w 42290640"/>
              <a:gd name="textAreaTop" fmla="*/ 0 h 29717640"/>
              <a:gd name="textAreaBottom" fmla="*/ 29718000 h 2971764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TextBox 16"/>
          <p:cNvSpPr/>
          <p:nvPr/>
        </p:nvSpPr>
        <p:spPr>
          <a:xfrm>
            <a:off x="691920" y="27384480"/>
            <a:ext cx="21402360" cy="17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1 -  Laici esperti della Torah, il libro sacro degli ebrei. Avevano l’autorità di interpretare la legge e di spiegarne i precetti.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2 -  Lc 10, 25-37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3 -  Lc 10,37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4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 </a:t>
            </a: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4 -  C. Lubich, Parole di Vita, Città Nuova, Roma, 2017, p.660.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25"/>
          <p:cNvSpPr/>
          <p:nvPr/>
        </p:nvSpPr>
        <p:spPr>
          <a:xfrm>
            <a:off x="32075280" y="27241560"/>
            <a:ext cx="9749160" cy="17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Adattamento di E. Javaloyes, M. Ashraf e M. Sarmiento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  <a:ea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919090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919090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919090"/>
                </a:solidFill>
                <a:latin typeface="Teko"/>
                <a:ea typeface="Teko"/>
              </a:rPr>
              <a:t>.com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4"/>
          <p:cNvSpPr/>
          <p:nvPr/>
        </p:nvSpPr>
        <p:spPr>
          <a:xfrm rot="16200000">
            <a:off x="29179440" y="7808760"/>
            <a:ext cx="326052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550" spc="-1" strike="noStrike">
                <a:solidFill>
                  <a:schemeClr val="dk1"/>
                </a:solidFill>
                <a:latin typeface="Gliker"/>
                <a:ea typeface="Gliker"/>
              </a:rPr>
              <a:t>LUGLIO 2025</a:t>
            </a:r>
            <a:endParaRPr b="0" lang="fr-FR" sz="3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5"/>
          <p:cNvSpPr/>
          <p:nvPr/>
        </p:nvSpPr>
        <p:spPr>
          <a:xfrm>
            <a:off x="21452040" y="9693360"/>
            <a:ext cx="1830960" cy="9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chemeClr val="lt1"/>
                </a:solidFill>
                <a:latin typeface="Oswald"/>
                <a:ea typeface="Oswald"/>
              </a:rPr>
              <a:t>(</a:t>
            </a:r>
            <a:r>
              <a:rPr b="1" lang="en-US" sz="3200" spc="-1" strike="noStrike">
                <a:solidFill>
                  <a:schemeClr val="lt1"/>
                </a:solidFill>
                <a:latin typeface="Oswald Bold"/>
                <a:ea typeface="Oswald Bold"/>
              </a:rPr>
              <a:t>Lc</a:t>
            </a:r>
            <a:r>
              <a:rPr b="1" lang="en-US" sz="3200" spc="-1" strike="noStrike">
                <a:solidFill>
                  <a:schemeClr val="lt1"/>
                </a:solidFill>
                <a:latin typeface="Oswald Bold"/>
                <a:ea typeface="Oswald Bold"/>
              </a:rPr>
              <a:t>10</a:t>
            </a:r>
            <a:r>
              <a:rPr b="0" lang="en-US" sz="3200" spc="-1" strike="noStrike">
                <a:solidFill>
                  <a:schemeClr val="lt1"/>
                </a:solidFill>
                <a:latin typeface="Oswald"/>
                <a:ea typeface="Oswald"/>
              </a:rPr>
              <a:t>,33)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25"/>
          <p:cNvSpPr/>
          <p:nvPr/>
        </p:nvSpPr>
        <p:spPr>
          <a:xfrm>
            <a:off x="32090040" y="24078960"/>
            <a:ext cx="2910600" cy="9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3413"/>
              </a:lnSpc>
            </a:pPr>
            <a:r>
              <a:rPr b="0" lang="en-US" sz="3309" spc="21" strike="noStrike">
                <a:solidFill>
                  <a:schemeClr val="dk1"/>
                </a:solidFill>
                <a:latin typeface="Avory I PE"/>
                <a:ea typeface="Open Sans Condensed Light"/>
              </a:rPr>
              <a:t>Gen 3 de la</a:t>
            </a:r>
            <a:endParaRPr b="0" lang="fr-FR" sz="3309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238"/>
              </a:lnSpc>
            </a:pPr>
            <a:r>
              <a:rPr b="1" lang="en-US" sz="4120" spc="26" strike="noStrike">
                <a:solidFill>
                  <a:schemeClr val="dk1"/>
                </a:solidFill>
                <a:latin typeface="Avory I PE"/>
                <a:ea typeface="Open Sans Condensed Bold"/>
              </a:rPr>
              <a:t>Tanzanie</a:t>
            </a:r>
            <a:endParaRPr b="0" lang="fr-FR" sz="41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1"/>
          <p:cNvSpPr/>
          <p:nvPr/>
        </p:nvSpPr>
        <p:spPr>
          <a:xfrm>
            <a:off x="792000" y="966240"/>
            <a:ext cx="10165680" cy="41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400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Un </a:t>
            </a:r>
            <a:r>
              <a:rPr b="0" i="1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docteur de la Lo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i demande à Jésus que devons-nous faire pour avoir la vie éternelle? il lui rappelle alors …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ts val="5400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«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tu aimeras le Seigneur ton Dieu … et ton prochain comme toi-même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». </a:t>
            </a:r>
            <a:br>
              <a:rPr sz="5000"/>
            </a:b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et il lui pose alors cette question: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Box 2"/>
          <p:cNvSpPr/>
          <p:nvPr/>
        </p:nvSpPr>
        <p:spPr>
          <a:xfrm>
            <a:off x="3874680" y="6256080"/>
            <a:ext cx="3258360" cy="10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960"/>
              </a:lnSpc>
            </a:pPr>
            <a:r>
              <a:rPr b="1" lang="en-US" sz="4400" spc="80" strike="noStrike">
                <a:solidFill>
                  <a:srgbClr val="000000"/>
                </a:solidFill>
                <a:latin typeface="Arial"/>
                <a:ea typeface="Handyman"/>
              </a:rPr>
              <a:t> </a:t>
            </a:r>
            <a:r>
              <a:rPr b="1" lang="en-US" sz="4400" spc="80" strike="noStrike">
                <a:solidFill>
                  <a:srgbClr val="000000"/>
                </a:solidFill>
                <a:latin typeface="Arial"/>
                <a:ea typeface="Handyman"/>
              </a:rPr>
              <a:t>Qui et mon prochain</a:t>
            </a:r>
            <a:r>
              <a:rPr b="1" lang="en-US" sz="4400" spc="-168" strike="noStrike">
                <a:solidFill>
                  <a:srgbClr val="000000"/>
                </a:solidFill>
                <a:latin typeface="Arial"/>
                <a:ea typeface="Handyman"/>
              </a:rPr>
              <a:t>?”</a:t>
            </a:r>
            <a:endParaRPr b="1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6"/>
          <p:cNvSpPr/>
          <p:nvPr/>
        </p:nvSpPr>
        <p:spPr>
          <a:xfrm>
            <a:off x="720000" y="22170960"/>
            <a:ext cx="9900000" cy="362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700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[…] L’amour trouve son expression la plus grande dans la miséricorde (…)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ts val="5700"/>
              </a:lnSpc>
            </a:pP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qui nous aide à voir les personnes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avec lesquelles nous vivons chaque jour, 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 toujours nouvelles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⁴.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Box 8"/>
          <p:cNvSpPr/>
          <p:nvPr/>
        </p:nvSpPr>
        <p:spPr>
          <a:xfrm>
            <a:off x="12437640" y="1993680"/>
            <a:ext cx="189792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416"/>
              </a:lnSpc>
            </a:pPr>
            <a:r>
              <a:rPr b="1" lang="en-US" sz="4700" spc="-1" strike="noStrike">
                <a:solidFill>
                  <a:srgbClr val="000000"/>
                </a:solidFill>
                <a:latin typeface="Arial"/>
                <a:ea typeface="Handyman"/>
              </a:rPr>
              <a:t>Ah Ah Ah !!</a:t>
            </a:r>
            <a:endParaRPr b="1" lang="fr-FR" sz="4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9"/>
          <p:cNvSpPr/>
          <p:nvPr/>
        </p:nvSpPr>
        <p:spPr>
          <a:xfrm>
            <a:off x="10980000" y="9288000"/>
            <a:ext cx="9644040" cy="36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797"/>
              </a:lnSpc>
            </a:pPr>
            <a:r>
              <a:rPr b="0" lang="en-US" sz="5000" spc="35" strike="noStrike">
                <a:solidFill>
                  <a:srgbClr val="000000"/>
                </a:solidFill>
                <a:latin typeface="Calibri"/>
                <a:ea typeface="Open Sans Condensed Light"/>
              </a:rPr>
              <a:t>Jésus répond avec une parabole</a:t>
            </a:r>
            <a:r>
              <a:rPr b="0" lang="en-US" sz="5000" spc="35" strike="noStrike" baseline="30000">
                <a:solidFill>
                  <a:srgbClr val="000000"/>
                </a:solidFill>
                <a:latin typeface="Calibri"/>
                <a:ea typeface="Open Sans Condensed Light"/>
              </a:rPr>
              <a:t>2</a:t>
            </a:r>
            <a:r>
              <a:rPr b="0" lang="en-US" sz="5000" spc="35" strike="noStrike">
                <a:solidFill>
                  <a:srgbClr val="000000"/>
                </a:solidFill>
                <a:latin typeface="Calibri"/>
                <a:ea typeface="Open Sans Condensed Light"/>
              </a:rPr>
              <a:t>: </a:t>
            </a:r>
            <a:r>
              <a:rPr b="1" lang="en-US" sz="5000" spc="35" strike="noStrike">
                <a:solidFill>
                  <a:srgbClr val="000000"/>
                </a:solidFill>
                <a:latin typeface="Calibri"/>
                <a:ea typeface="Open Sans Condensed Bold"/>
              </a:rPr>
              <a:t>Sur la route, se trouvait un homme gravement blessé</a:t>
            </a:r>
            <a:r>
              <a:rPr b="0" lang="en-US" sz="5000" spc="35" strike="noStrike">
                <a:solidFill>
                  <a:srgbClr val="000000"/>
                </a:solidFill>
                <a:latin typeface="Calibri"/>
                <a:ea typeface="Open Sans Condensed Light"/>
              </a:rPr>
              <a:t>, un prêtre et un lévite l’ont dépassé, mais aucun d’eux a fait attention à lui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Box 26"/>
          <p:cNvSpPr/>
          <p:nvPr/>
        </p:nvSpPr>
        <p:spPr>
          <a:xfrm>
            <a:off x="11738520" y="14732640"/>
            <a:ext cx="8628120" cy="42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"Dans notre village nous avons 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connu un ancien que tous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considèraient  comme un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sorcier. I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l vivait seul dans une 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maison sans toit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, Il n’avait quasi 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rien et il souffrait beaucoup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3" name="Group 1"/>
          <p:cNvGrpSpPr/>
          <p:nvPr/>
        </p:nvGrpSpPr>
        <p:grpSpPr>
          <a:xfrm>
            <a:off x="20880000" y="411840"/>
            <a:ext cx="7200000" cy="1586160"/>
            <a:chOff x="20880000" y="411840"/>
            <a:chExt cx="7200000" cy="1586160"/>
          </a:xfrm>
        </p:grpSpPr>
        <p:sp>
          <p:nvSpPr>
            <p:cNvPr id="104" name="TextBox 27"/>
            <p:cNvSpPr/>
            <p:nvPr/>
          </p:nvSpPr>
          <p:spPr>
            <a:xfrm>
              <a:off x="20880000" y="411840"/>
              <a:ext cx="4101480" cy="11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8994"/>
                </a:lnSpc>
              </a:pPr>
              <a:r>
                <a:rPr b="0" lang="en-US" sz="8990" spc="-162" strike="noStrike">
                  <a:solidFill>
                    <a:srgbClr val="ffffff"/>
                  </a:solidFill>
                  <a:latin typeface="Boulder"/>
                  <a:ea typeface="Boulder"/>
                </a:rPr>
                <a:t>Parole</a:t>
              </a:r>
              <a:endParaRPr b="0" lang="fr-FR" sz="899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05" name="Group 2"/>
            <p:cNvGrpSpPr/>
            <p:nvPr/>
          </p:nvGrpSpPr>
          <p:grpSpPr>
            <a:xfrm>
              <a:off x="24467040" y="554400"/>
              <a:ext cx="681840" cy="970560"/>
              <a:chOff x="24467040" y="554400"/>
              <a:chExt cx="681840" cy="970560"/>
            </a:xfrm>
          </p:grpSpPr>
          <p:sp>
            <p:nvSpPr>
              <p:cNvPr id="106" name="Freeform 1"/>
              <p:cNvSpPr/>
              <p:nvPr/>
            </p:nvSpPr>
            <p:spPr>
              <a:xfrm>
                <a:off x="24467040" y="554400"/>
                <a:ext cx="681840" cy="970560"/>
              </a:xfrm>
              <a:custGeom>
                <a:avLst/>
                <a:gdLst>
                  <a:gd name="textAreaLeft" fmla="*/ 0 w 681840"/>
                  <a:gd name="textAreaRight" fmla="*/ 682200 w 681840"/>
                  <a:gd name="textAreaTop" fmla="*/ 0 h 970560"/>
                  <a:gd name="textAreaBottom" fmla="*/ 970920 h 9705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s-AR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07" name="TextBox 28"/>
              <p:cNvSpPr/>
              <p:nvPr/>
            </p:nvSpPr>
            <p:spPr>
              <a:xfrm>
                <a:off x="24531120" y="759240"/>
                <a:ext cx="553680" cy="674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08" name="TextBox 29"/>
            <p:cNvSpPr/>
            <p:nvPr/>
          </p:nvSpPr>
          <p:spPr>
            <a:xfrm>
              <a:off x="25253280" y="528840"/>
              <a:ext cx="2826720" cy="146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11565"/>
                </a:lnSpc>
              </a:pPr>
              <a:r>
                <a:rPr b="0" lang="en-US" sz="11570" spc="-440" strike="noStrike">
                  <a:solidFill>
                    <a:srgbClr val="ffffff"/>
                  </a:solidFill>
                  <a:latin typeface="Boulder"/>
                  <a:ea typeface="Boulder"/>
                </a:rPr>
                <a:t>Vie</a:t>
              </a:r>
              <a:endParaRPr b="0" lang="fr-FR" sz="1157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TextBox 30"/>
            <p:cNvSpPr/>
            <p:nvPr/>
          </p:nvSpPr>
          <p:spPr>
            <a:xfrm>
              <a:off x="24432120" y="761760"/>
              <a:ext cx="751680" cy="55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405"/>
                </a:lnSpc>
              </a:pPr>
              <a:r>
                <a:rPr b="0" lang="en-US" sz="4410" spc="-46" strike="noStrike">
                  <a:solidFill>
                    <a:srgbClr val="ffffff"/>
                  </a:solidFill>
                  <a:latin typeface="Boulder"/>
                  <a:ea typeface="Boulder"/>
                </a:rPr>
                <a:t>de</a:t>
              </a:r>
              <a:endParaRPr b="0" lang="fr-FR" sz="441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0" name="TextBox 31"/>
          <p:cNvSpPr/>
          <p:nvPr/>
        </p:nvSpPr>
        <p:spPr>
          <a:xfrm>
            <a:off x="21803760" y="10620000"/>
            <a:ext cx="879624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034"/>
              </a:lnSpc>
            </a:pPr>
            <a:r>
              <a:rPr b="0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« </a:t>
            </a:r>
            <a:r>
              <a:rPr b="1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U</a:t>
            </a:r>
            <a:r>
              <a:rPr b="1" lang="fr-FR" sz="5000" spc="-55" strike="noStrike">
                <a:solidFill>
                  <a:srgbClr val="000000"/>
                </a:solidFill>
                <a:latin typeface="Calibri"/>
                <a:ea typeface="IBM Plex Sans Bold"/>
              </a:rPr>
              <a:t>n Samaritain, qui était en voyage</a:t>
            </a:r>
            <a:r>
              <a:rPr b="0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, passant près de lui, le voyant </a:t>
            </a:r>
            <a:r>
              <a:rPr b="1" lang="fr-FR" sz="5000" spc="-55" strike="noStrike">
                <a:solidFill>
                  <a:srgbClr val="000000"/>
                </a:solidFill>
                <a:latin typeface="Calibri"/>
                <a:ea typeface="IBM Plex Sans Bold"/>
              </a:rPr>
              <a:t>est pris de compassion</a:t>
            </a:r>
            <a:r>
              <a:rPr b="0" lang="fr-FR" sz="5000" spc="-55" strike="noStrike">
                <a:solidFill>
                  <a:srgbClr val="000000"/>
                </a:solidFill>
                <a:latin typeface="Calibri"/>
                <a:ea typeface="IBM Plex Sans"/>
              </a:rPr>
              <a:t>»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Box 32"/>
          <p:cNvSpPr/>
          <p:nvPr/>
        </p:nvSpPr>
        <p:spPr>
          <a:xfrm>
            <a:off x="22229640" y="14696640"/>
            <a:ext cx="7899120" cy="42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Nous lui avons apporter à manger, convaincus  d’aider Jésus en lui,  et lui fut 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très étonné de voir que nous le faisions sans rien attendre, gatuitement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Box 33"/>
          <p:cNvSpPr/>
          <p:nvPr/>
        </p:nvSpPr>
        <p:spPr>
          <a:xfrm>
            <a:off x="31140000" y="720000"/>
            <a:ext cx="10121760" cy="46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9"/>
              </a:lnSpc>
            </a:pP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Jésus propose comme modèle un étranger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, </a:t>
            </a:r>
            <a:r>
              <a:rPr b="0" i="1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considéré comme ennemi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. Cel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ui-ci interrompt son voyage,</a:t>
            </a:r>
            <a:r>
              <a:rPr b="0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 </a:t>
            </a:r>
            <a:r>
              <a:rPr b="1" lang="fr-BE" sz="45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pour venir à son secours, en prendre soin</a:t>
            </a:r>
            <a:r>
              <a:rPr b="0" lang="fr-BE" sz="45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. Jésus nous invite à « toucher les plaies » des personnes que nous rencontrons. Si bien qu’il dit au docteur de la Loi: </a:t>
            </a:r>
            <a:endParaRPr b="0" lang="fr-BE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Box 34"/>
          <p:cNvSpPr/>
          <p:nvPr/>
        </p:nvSpPr>
        <p:spPr>
          <a:xfrm>
            <a:off x="32680440" y="6444000"/>
            <a:ext cx="3500640" cy="10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136"/>
              </a:lnSpc>
            </a:pPr>
            <a:r>
              <a:rPr b="1" lang="en-US" sz="4400" spc="-168" strike="noStrike">
                <a:solidFill>
                  <a:srgbClr val="000000"/>
                </a:solidFill>
                <a:latin typeface="Arial"/>
                <a:ea typeface="Handyman"/>
              </a:rPr>
              <a:t>“</a:t>
            </a:r>
            <a:r>
              <a:rPr b="1" lang="en-US" sz="4400" spc="-168" strike="noStrike">
                <a:solidFill>
                  <a:srgbClr val="000000"/>
                </a:solidFill>
                <a:latin typeface="Arial"/>
                <a:ea typeface="Handyman"/>
              </a:rPr>
              <a:t>Toi de même fais pareil</a:t>
            </a:r>
            <a:endParaRPr b="1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35"/>
          <p:cNvSpPr/>
          <p:nvPr/>
        </p:nvSpPr>
        <p:spPr>
          <a:xfrm>
            <a:off x="31850280" y="14696640"/>
            <a:ext cx="9402120" cy="853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601"/>
              </a:lnSpc>
            </a:pPr>
            <a:r>
              <a:rPr b="0" lang="en-US" sz="5000" spc="32" strike="noStrike">
                <a:solidFill>
                  <a:srgbClr val="ffffff"/>
                </a:solidFill>
                <a:latin typeface="Calibri"/>
                <a:ea typeface="Open Sans Condensed Light"/>
              </a:rPr>
              <a:t>A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u début autour de nous on nous mettait en garde, disant que c’était quelqu’un qui n’avait pas “toute sa tête”. Mais petit à petit, elles se sont unies à nous. Cette personne a partagé avec nous ses joies et ses souffrances. </a:t>
            </a: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Sa maison     était devenue semblable              à une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en-US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chapelle, </a:t>
            </a: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à cause de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 </a:t>
            </a: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la présence de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 </a:t>
            </a: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Jésus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ts val="5601"/>
              </a:lnSpc>
            </a:pP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 </a:t>
            </a:r>
            <a:r>
              <a:rPr b="1" lang="fr-BE" sz="5000" spc="32" strike="noStrike">
                <a:solidFill>
                  <a:srgbClr val="000000"/>
                </a:solidFill>
                <a:latin typeface="Calibri"/>
                <a:ea typeface="Open Sans Condensed Bold"/>
              </a:rPr>
              <a:t>entre nous</a:t>
            </a:r>
            <a:r>
              <a:rPr b="0" lang="en-US" sz="5000" spc="32" strike="noStrike">
                <a:solidFill>
                  <a:srgbClr val="000000"/>
                </a:solidFill>
                <a:latin typeface="Calibri"/>
                <a:ea typeface="Open Sans Condensed Light"/>
              </a:rPr>
              <a:t>i”. </a:t>
            </a:r>
            <a:endParaRPr b="0" lang="fr-FR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20" ma:contentTypeDescription="Crear nuevo documento." ma:contentTypeScope="" ma:versionID="fbdc99c4a29c70d5b109c924df0128e7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1f5184d33aedd45d5a9e4501ac32fc67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Tag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tato consenso" ma:internalName="Stato_x0020_consenso" ma:readOnly="false">
      <xsd:simpleType>
        <xsd:restriction base="dms:Text"/>
      </xsd:simple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ag" ma:index="23" nillable="true" ma:displayName="Tag" ma:format="Dropdown" ma:hidden="true" ma:internalName="Tag" ma:readOnly="false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readOnly="false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g xmlns="8b861129-0d73-4312-bbbe-a82bc3901102" xsi:nil="true"/>
    <LINK xmlns="8b861129-0d73-4312-bbbe-a82bc3901102">
      <Url xsi:nil="true"/>
      <Description xsi:nil="true"/>
    </LINK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8AA113-65A3-4236-993B-E4BD3D757FEC}"/>
</file>

<file path=customXml/itemProps2.xml><?xml version="1.0" encoding="utf-8"?>
<ds:datastoreItem xmlns:ds="http://schemas.openxmlformats.org/officeDocument/2006/customXml" ds:itemID="{C662161E-974C-408F-B270-A7434323E2ED}"/>
</file>

<file path=customXml/itemProps3.xml><?xml version="1.0" encoding="utf-8"?>
<ds:datastoreItem xmlns:ds="http://schemas.openxmlformats.org/officeDocument/2006/customXml" ds:itemID="{A39B5FC7-04CB-4CFA-BB3A-D05C1F8524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LibreOffice/24.2.2.2$Windows_X86_64 LibreOffice_project/d56cc158d8a96260b836f100ef4b4ef25d6f1a01</Application>
  <AppVersion>15.0000</AppVersion>
  <Words>784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DAGrOoOD45U</dc:identifier>
  <dc:language>fr-FR</dc:language>
  <cp:lastModifiedBy/>
  <dcterms:modified xsi:type="dcterms:W3CDTF">2025-06-25T16:48:30Z</dcterms:modified>
  <cp:revision>5</cp:revision>
  <dc:subject/>
  <dc:title>IT - LUGLIO 2025 -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PresentationFormat">
    <vt:lpwstr>Personalizado</vt:lpwstr>
  </property>
  <property fmtid="{D5CDD505-2E9C-101B-9397-08002B2CF9AE}" pid="4" name="Slides">
    <vt:i4>2</vt:i4>
  </property>
</Properties>
</file>