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</p:sldIdLst>
  <p:sldSz cx="42291000" cy="2971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5DF0FA-5C70-4228-BA44-3056FC520B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D3BC2644-D5F6-41D4-9B67-0204F9EFAEF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5E2FDED9-BEF7-4FF2-B6B9-E481CCEBCF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0DB084C-6F1B-4021-8B15-6E6A51695B9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D94F03A-40CB-4663-9690-B82F34417FD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0756DB4-9475-4A13-A6A4-B5328284B5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6DB8E3F-E49A-4851-B27D-2256AB47D42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028DC3E-4B03-4474-85D6-CBBB913AB8A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44F8987-9F6C-48E0-987E-749B898FD0C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1F01F5E-2A56-40B5-9698-C9823E6DB1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CA1C784-B8A1-4FF3-8A39-B25C981A6E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6A85C94-3AE6-4E71-BFBC-E234CDD8E6A3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5C4F57B-130E-4AC7-AFAB-EB7067F72C9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594E401-356C-4C72-85BB-3999E47D45D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8A1268E-0EC8-47E7-B436-4C00AEF6EDC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B756CFA-2343-4A18-9438-70E136013BE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00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7E21B6C-A8A0-4A9B-920B-FA14A78E544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7A00FB6-86D3-4F75-AA5F-160786DDBFD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1617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F8B0ADE-146D-4EBB-980D-69519E6950B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B7FC94A-920E-445F-B8DE-80F248103A7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424AF57-3C40-4717-A260-408E5ADF6510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68A69D0-F33B-4EB4-8357-CACA46298FD9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2"/>
          <p:cNvSpPr/>
          <p:nvPr/>
        </p:nvSpPr>
        <p:spPr>
          <a:xfrm>
            <a:off x="-710640" y="-180000"/>
            <a:ext cx="42290280" cy="29717280"/>
          </a:xfrm>
          <a:custGeom>
            <a:avLst/>
            <a:gdLst>
              <a:gd name="textAreaLeft" fmla="*/ 0 w 42290280"/>
              <a:gd name="textAreaRight" fmla="*/ 42291000 w 42290280"/>
              <a:gd name="textAreaTop" fmla="*/ 0 h 29717280"/>
              <a:gd name="textAreaBottom" fmla="*/ 29718000 h 2971728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1" name="Group 3"/>
          <p:cNvGrpSpPr/>
          <p:nvPr/>
        </p:nvGrpSpPr>
        <p:grpSpPr>
          <a:xfrm>
            <a:off x="29018520" y="26875080"/>
            <a:ext cx="2288160" cy="2288160"/>
            <a:chOff x="29018520" y="26875080"/>
            <a:chExt cx="2288160" cy="2288160"/>
          </a:xfrm>
        </p:grpSpPr>
        <p:grpSp>
          <p:nvGrpSpPr>
            <p:cNvPr id="52" name="Group 4"/>
            <p:cNvGrpSpPr/>
            <p:nvPr/>
          </p:nvGrpSpPr>
          <p:grpSpPr>
            <a:xfrm>
              <a:off x="29018520" y="26875080"/>
              <a:ext cx="2288160" cy="2288160"/>
              <a:chOff x="29018520" y="26875080"/>
              <a:chExt cx="2288160" cy="2288160"/>
            </a:xfrm>
          </p:grpSpPr>
          <p:sp>
            <p:nvSpPr>
              <p:cNvPr id="53" name="Freeform 5"/>
              <p:cNvSpPr/>
              <p:nvPr/>
            </p:nvSpPr>
            <p:spPr>
              <a:xfrm>
                <a:off x="29018520" y="26875080"/>
                <a:ext cx="2288160" cy="2288160"/>
              </a:xfrm>
              <a:custGeom>
                <a:avLst/>
                <a:gdLst>
                  <a:gd name="textAreaLeft" fmla="*/ 0 w 2288160"/>
                  <a:gd name="textAreaRight" fmla="*/ 2288880 w 2288160"/>
                  <a:gd name="textAreaTop" fmla="*/ 0 h 2288160"/>
                  <a:gd name="textAreaBottom" fmla="*/ 2288880 h 22881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19607" y="0"/>
                    </a:moveTo>
                    <a:lnTo>
                      <a:pt x="693193" y="0"/>
                    </a:lnTo>
                    <a:cubicBezTo>
                      <a:pt x="724915" y="0"/>
                      <a:pt x="755337" y="12601"/>
                      <a:pt x="777768" y="35032"/>
                    </a:cubicBezTo>
                    <a:cubicBezTo>
                      <a:pt x="800199" y="57463"/>
                      <a:pt x="812800" y="87885"/>
                      <a:pt x="812800" y="119607"/>
                    </a:cubicBezTo>
                    <a:lnTo>
                      <a:pt x="812800" y="693193"/>
                    </a:lnTo>
                    <a:cubicBezTo>
                      <a:pt x="812800" y="724915"/>
                      <a:pt x="800199" y="755337"/>
                      <a:pt x="777768" y="777768"/>
                    </a:cubicBezTo>
                    <a:cubicBezTo>
                      <a:pt x="755337" y="800199"/>
                      <a:pt x="724915" y="812800"/>
                      <a:pt x="693193" y="812800"/>
                    </a:cubicBezTo>
                    <a:lnTo>
                      <a:pt x="119607" y="812800"/>
                    </a:lnTo>
                    <a:cubicBezTo>
                      <a:pt x="87885" y="812800"/>
                      <a:pt x="57463" y="800199"/>
                      <a:pt x="35032" y="777768"/>
                    </a:cubicBezTo>
                    <a:cubicBezTo>
                      <a:pt x="12601" y="755337"/>
                      <a:pt x="0" y="724915"/>
                      <a:pt x="0" y="693193"/>
                    </a:cubicBezTo>
                    <a:lnTo>
                      <a:pt x="0" y="119607"/>
                    </a:lnTo>
                    <a:cubicBezTo>
                      <a:pt x="0" y="87885"/>
                      <a:pt x="12601" y="57463"/>
                      <a:pt x="35032" y="35032"/>
                    </a:cubicBezTo>
                    <a:cubicBezTo>
                      <a:pt x="57463" y="12601"/>
                      <a:pt x="87885" y="0"/>
                      <a:pt x="119607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4" name="TextBox 6"/>
              <p:cNvSpPr/>
              <p:nvPr/>
            </p:nvSpPr>
            <p:spPr>
              <a:xfrm>
                <a:off x="29018520" y="27036000"/>
                <a:ext cx="2288160" cy="212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6378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55" name="Freeform 7"/>
            <p:cNvSpPr/>
            <p:nvPr/>
          </p:nvSpPr>
          <p:spPr>
            <a:xfrm>
              <a:off x="29376000" y="27295560"/>
              <a:ext cx="1555200" cy="1447200"/>
            </a:xfrm>
            <a:custGeom>
              <a:avLst/>
              <a:gdLst>
                <a:gd name="textAreaLeft" fmla="*/ 0 w 1555200"/>
                <a:gd name="textAreaRight" fmla="*/ 1555920 w 1555200"/>
                <a:gd name="textAreaTop" fmla="*/ 0 h 1447200"/>
                <a:gd name="textAreaBottom" fmla="*/ 1447920 h 1447200"/>
              </a:gdLst>
              <a:ahLst/>
              <a:rect l="textAreaLeft" t="textAreaTop" r="textAreaRight" b="textAreaBottom"/>
              <a:pathLst>
                <a:path w="2074705" h="1930628">
                  <a:moveTo>
                    <a:pt x="0" y="0"/>
                  </a:moveTo>
                  <a:lnTo>
                    <a:pt x="2074705" y="0"/>
                  </a:lnTo>
                  <a:lnTo>
                    <a:pt x="2074705" y="1930629"/>
                  </a:lnTo>
                  <a:lnTo>
                    <a:pt x="0" y="19306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56" name="TextBox 8"/>
          <p:cNvSpPr/>
          <p:nvPr/>
        </p:nvSpPr>
        <p:spPr>
          <a:xfrm>
            <a:off x="538920" y="898560"/>
            <a:ext cx="58402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8994"/>
              </a:lnSpc>
            </a:pPr>
            <a:r>
              <a:rPr b="0" lang="en-US" sz="8990" spc="-162" strike="noStrike">
                <a:solidFill>
                  <a:srgbClr val="ffffff"/>
                </a:solidFill>
                <a:latin typeface="Boulder"/>
                <a:ea typeface="Boulder"/>
              </a:rPr>
              <a:t>Parole</a:t>
            </a:r>
            <a:endParaRPr b="0" lang="fr-FR" sz="899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" name="Group 9"/>
          <p:cNvGrpSpPr/>
          <p:nvPr/>
        </p:nvGrpSpPr>
        <p:grpSpPr>
          <a:xfrm>
            <a:off x="4314960" y="997920"/>
            <a:ext cx="970200" cy="970200"/>
            <a:chOff x="4314960" y="997920"/>
            <a:chExt cx="970200" cy="970200"/>
          </a:xfrm>
        </p:grpSpPr>
        <p:sp>
          <p:nvSpPr>
            <p:cNvPr id="58" name="Freeform 10"/>
            <p:cNvSpPr/>
            <p:nvPr/>
          </p:nvSpPr>
          <p:spPr>
            <a:xfrm>
              <a:off x="4314960" y="997920"/>
              <a:ext cx="970200" cy="970200"/>
            </a:xfrm>
            <a:custGeom>
              <a:avLst/>
              <a:gdLst>
                <a:gd name="textAreaLeft" fmla="*/ 0 w 970200"/>
                <a:gd name="textAreaRight" fmla="*/ 970920 w 970200"/>
                <a:gd name="textAreaTop" fmla="*/ 0 h 970200"/>
                <a:gd name="textAreaBottom" fmla="*/ 970920 h 97020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18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59" name="TextBox 11"/>
            <p:cNvSpPr/>
            <p:nvPr/>
          </p:nvSpPr>
          <p:spPr>
            <a:xfrm>
              <a:off x="4406040" y="1202760"/>
              <a:ext cx="788040" cy="67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4847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60" name="TextBox 12"/>
          <p:cNvSpPr/>
          <p:nvPr/>
        </p:nvSpPr>
        <p:spPr>
          <a:xfrm>
            <a:off x="691920" y="27068040"/>
            <a:ext cx="2518380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1 - Lc 6,36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2- Lc 6,37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3- C. Lubich, L’amour envers le prochain. Conversations avec les amis musulmans, Castel Gandolfo, 1° novembre 2002. Cf. C. Lubich, L’Amour Réciproque, 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    </a:t>
            </a: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Città Nuova, Roma 2013, pp. 89-90.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13"/>
          <p:cNvSpPr/>
          <p:nvPr/>
        </p:nvSpPr>
        <p:spPr>
          <a:xfrm>
            <a:off x="32075280" y="27077760"/>
            <a:ext cx="9748800" cy="17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Adaptation de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Ilustrations de Guili Rodriguez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4880bb"/>
                </a:solidFill>
                <a:latin typeface="Teko Light"/>
                <a:ea typeface="Teko Light"/>
              </a:rPr>
              <a:t>www.</a:t>
            </a:r>
            <a:r>
              <a:rPr b="1" lang="en-US" sz="3970" spc="-1" strike="noStrike">
                <a:solidFill>
                  <a:srgbClr val="4880bb"/>
                </a:solidFill>
                <a:latin typeface="Teko Bold"/>
                <a:ea typeface="Teko Bold"/>
              </a:rPr>
              <a:t>teens4unity</a:t>
            </a:r>
            <a:r>
              <a:rPr b="0" lang="en-US" sz="3970" spc="-1" strike="noStrike">
                <a:solidFill>
                  <a:srgbClr val="4880bb"/>
                </a:solidFill>
                <a:latin typeface="Teko"/>
                <a:ea typeface="Teko"/>
              </a:rPr>
              <a:t>.com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14"/>
          <p:cNvSpPr/>
          <p:nvPr/>
        </p:nvSpPr>
        <p:spPr>
          <a:xfrm rot="16200000">
            <a:off x="7804800" y="7597440"/>
            <a:ext cx="326016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450"/>
              </a:lnSpc>
            </a:pPr>
            <a:r>
              <a:rPr b="1" i="1" lang="fr-FR" sz="4500" spc="-1" strike="noStrike">
                <a:solidFill>
                  <a:srgbClr val="d36118"/>
                </a:solidFill>
                <a:latin typeface="Arial"/>
                <a:ea typeface="Gliker"/>
              </a:rPr>
              <a:t>Mars 2025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15"/>
          <p:cNvSpPr/>
          <p:nvPr/>
        </p:nvSpPr>
        <p:spPr>
          <a:xfrm>
            <a:off x="324000" y="9540000"/>
            <a:ext cx="1979640" cy="4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552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Oswald"/>
                <a:ea typeface="Oswald"/>
              </a:rPr>
              <a:t>(</a:t>
            </a: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Oswald Bold"/>
              </a:rPr>
              <a:t>Lc 6</a:t>
            </a: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Oswald"/>
              </a:rPr>
              <a:t>, 41)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Box 16"/>
          <p:cNvSpPr/>
          <p:nvPr/>
        </p:nvSpPr>
        <p:spPr>
          <a:xfrm>
            <a:off x="5686920" y="775080"/>
            <a:ext cx="402444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11565"/>
              </a:lnSpc>
            </a:pPr>
            <a:r>
              <a:rPr b="0" lang="en-US" sz="11570" spc="-440" strike="noStrike">
                <a:solidFill>
                  <a:srgbClr val="ffffff"/>
                </a:solidFill>
                <a:latin typeface="Boulder"/>
                <a:ea typeface="Boulder"/>
              </a:rPr>
              <a:t>Vie</a:t>
            </a:r>
            <a:endParaRPr b="0" lang="fr-FR" sz="115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Box 17"/>
          <p:cNvSpPr/>
          <p:nvPr/>
        </p:nvSpPr>
        <p:spPr>
          <a:xfrm>
            <a:off x="4264920" y="1226520"/>
            <a:ext cx="107028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405"/>
              </a:lnSpc>
            </a:pPr>
            <a:r>
              <a:rPr b="0" lang="en-US" sz="4410" spc="-46" strike="noStrike">
                <a:solidFill>
                  <a:srgbClr val="ffffff"/>
                </a:solidFill>
                <a:latin typeface="Boulder"/>
                <a:ea typeface="Boulder"/>
              </a:rPr>
              <a:t>de</a:t>
            </a:r>
            <a:endParaRPr b="0" lang="fr-FR" sz="44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Box 18"/>
          <p:cNvSpPr/>
          <p:nvPr/>
        </p:nvSpPr>
        <p:spPr>
          <a:xfrm>
            <a:off x="10712520" y="900000"/>
            <a:ext cx="9267120" cy="360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675"/>
              </a:lnSpc>
            </a:pPr>
            <a:r>
              <a:rPr b="0" lang="en-US" sz="51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Jésus exhorte ses disciples à imiter le comportement de Dieu </a:t>
            </a:r>
            <a:r>
              <a:rPr b="1" lang="en-US" sz="51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en étant miséricordieux tel qu’il l’est avec nous</a:t>
            </a:r>
            <a:r>
              <a:rPr b="0" lang="en-US" sz="51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(1) à commencer par ne pas juger les autres, et prêts à pardonner(2). </a:t>
            </a:r>
            <a:endParaRPr b="0" lang="fr-FR" sz="5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19"/>
          <p:cNvSpPr/>
          <p:nvPr/>
        </p:nvSpPr>
        <p:spPr>
          <a:xfrm>
            <a:off x="30600000" y="8824680"/>
            <a:ext cx="10079640" cy="449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899"/>
              </a:lnSpc>
            </a:pPr>
            <a:r>
              <a:rPr b="0" lang="fr-FR" sz="4500" spc="69" strike="noStrike">
                <a:solidFill>
                  <a:srgbClr val="000000"/>
                </a:solidFill>
                <a:latin typeface="Arial"/>
                <a:ea typeface="29LT Bukra Condensed Light"/>
              </a:rPr>
              <a:t>Jésus ne nous invite pas à fermer les yeux et à laisser courir les choses. Il désire que ceux qui le suivent </a:t>
            </a:r>
            <a:r>
              <a:rPr b="1" lang="fr-FR" sz="4500" spc="69" strike="noStrike">
                <a:solidFill>
                  <a:srgbClr val="000000"/>
                </a:solidFill>
                <a:latin typeface="Arial"/>
                <a:ea typeface="29LT Bukra Condensed Light"/>
              </a:rPr>
              <a:t>s’entraident réciproquement</a:t>
            </a:r>
            <a:r>
              <a:rPr b="1" lang="fr-FR" sz="4500" spc="69" strike="noStrike">
                <a:solidFill>
                  <a:srgbClr val="000000"/>
                </a:solidFill>
                <a:latin typeface="Arial"/>
                <a:ea typeface="29LT Bukra Condensed Bold"/>
              </a:rPr>
              <a:t>.</a:t>
            </a:r>
            <a:r>
              <a:rPr b="0" lang="fr-FR" sz="4500" spc="69" strike="noStrike">
                <a:solidFill>
                  <a:srgbClr val="000000"/>
                </a:solidFill>
                <a:latin typeface="Arial"/>
                <a:ea typeface="29LT Bukra Condensed Light"/>
              </a:rPr>
              <a:t> Car c’est uniquement l’amour, qui nous rend capables de le faire. 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20"/>
          <p:cNvSpPr/>
          <p:nvPr/>
        </p:nvSpPr>
        <p:spPr>
          <a:xfrm>
            <a:off x="1285920" y="14748840"/>
            <a:ext cx="8965080" cy="14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899"/>
              </a:lnSpc>
            </a:pPr>
            <a:r>
              <a:rPr b="1" lang="fr-FR" sz="5800" spc="77" strike="noStrike">
                <a:solidFill>
                  <a:srgbClr val="ffffff"/>
                </a:solidFill>
                <a:latin typeface="Calibri"/>
                <a:ea typeface="29LT Bukra Condensed Bold"/>
              </a:rPr>
              <a:t>Chiara Lubich</a:t>
            </a:r>
            <a:r>
              <a:rPr b="0" lang="fr-FR" sz="5800" spc="77" strike="noStrike">
                <a:solidFill>
                  <a:srgbClr val="ffffff"/>
                </a:solidFill>
                <a:latin typeface="Calibri"/>
                <a:ea typeface="29LT Bukra Condensed Bold"/>
              </a:rPr>
              <a:t> s’adresse à un groupe d’amis musulmans </a:t>
            </a:r>
            <a:r>
              <a:rPr b="0" lang="fr-FR" sz="5800" spc="77" strike="noStrike">
                <a:solidFill>
                  <a:srgbClr val="ffffff"/>
                </a:solidFill>
                <a:latin typeface="29LT Bukra Condensed Light"/>
                <a:ea typeface="29LT Bukra Condensed Light"/>
              </a:rPr>
              <a:t>:</a:t>
            </a:r>
            <a:endParaRPr b="0" lang="fr-FR" sz="5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21"/>
          <p:cNvSpPr/>
          <p:nvPr/>
        </p:nvSpPr>
        <p:spPr>
          <a:xfrm>
            <a:off x="11448000" y="14688000"/>
            <a:ext cx="8793720" cy="106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« Aux débuts du mouvement (Focolari … ) il n’était pas toujours facile de vivre dans la radicalité de l’amour évangélique (…). Et même dans les relations entre nous, de la poussière pouvait se faire voir (…). Cela </a:t>
            </a:r>
            <a:br>
              <a:rPr sz="4500"/>
            </a:b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se remarquait,         lorsqu’ on s’apercevait,                     par exemple,                        des         défauts   et                     des     imperfections                des autres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 ...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br>
              <a:rPr sz="4500"/>
            </a:b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C’est  alors                       qu’on 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se jugeait ».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22"/>
          <p:cNvSpPr/>
          <p:nvPr/>
        </p:nvSpPr>
        <p:spPr>
          <a:xfrm>
            <a:off x="20880000" y="14694120"/>
            <a:ext cx="9359640" cy="71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« Nous avons, un jour, établi un pacte entre nous et nous l’avons appelé « 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le pacte de la miséricorde</a:t>
            </a: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 ». On décida ainsi de voir d’une manière nouvelle le prochain que nous rencontrions chaque matin (…), sans nous souvenir de ses défauts et de lui donner         tout notre amour. (…) »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23"/>
          <p:cNvSpPr/>
          <p:nvPr/>
        </p:nvSpPr>
        <p:spPr>
          <a:xfrm>
            <a:off x="20700000" y="5890320"/>
            <a:ext cx="9719640" cy="39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0" lang="en-US" sz="4500" spc="66" strike="noStrike">
                <a:solidFill>
                  <a:srgbClr val="000000"/>
                </a:solidFill>
                <a:latin typeface="Arial"/>
                <a:ea typeface="29LT Bukra Condensed Bold"/>
              </a:rPr>
              <a:t>C’est facile de critiquer les autres, de parler de leurs erreurs, de leurs faiblesses, lorsque nous sommes immergés dans la société, sans tenir compte de l’influence négative qui nous entoure.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24"/>
          <p:cNvSpPr/>
          <p:nvPr/>
        </p:nvSpPr>
        <p:spPr>
          <a:xfrm>
            <a:off x="20700000" y="9720000"/>
            <a:ext cx="9539640" cy="33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1" lang="fr-FR" sz="4500" spc="66" strike="noStrike">
                <a:solidFill>
                  <a:srgbClr val="000000"/>
                </a:solidFill>
                <a:latin typeface="Arial"/>
                <a:ea typeface="29LT Bukra Condensed Bold"/>
              </a:rPr>
              <a:t>Il nous faut avoir le courage de voir </a:t>
            </a:r>
            <a:r>
              <a:rPr b="0" lang="fr-FR" sz="4500" spc="66" strike="noStrike">
                <a:solidFill>
                  <a:srgbClr val="000000"/>
                </a:solidFill>
                <a:latin typeface="Arial"/>
                <a:ea typeface="29LT Bukra Condensed Light"/>
              </a:rPr>
              <a:t>avec humilité </a:t>
            </a:r>
            <a:r>
              <a:rPr b="1" lang="fr-FR" sz="4500" spc="66" strike="noStrike">
                <a:solidFill>
                  <a:srgbClr val="000000"/>
                </a:solidFill>
                <a:latin typeface="Arial"/>
                <a:ea typeface="29LT Bukra Condensed Bold"/>
              </a:rPr>
              <a:t>« la poutre » qui est en nous</a:t>
            </a:r>
            <a:r>
              <a:rPr b="0" lang="fr-FR" sz="4500" spc="66" strike="noStrike">
                <a:solidFill>
                  <a:srgbClr val="000000"/>
                </a:solidFill>
                <a:latin typeface="Arial"/>
                <a:ea typeface="29LT Bukra Condensed Light"/>
              </a:rPr>
              <a:t>, sans juger, sans exagérer nos fragilités, comme celles des autres.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25"/>
          <p:cNvSpPr/>
          <p:nvPr/>
        </p:nvSpPr>
        <p:spPr>
          <a:xfrm>
            <a:off x="31284000" y="14691600"/>
            <a:ext cx="9208440" cy="35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« Cet engagement nous a aidé 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à être les premiers à aimer</a:t>
            </a: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 et à imiter Dieu, lui qui est « Le » miséricordieux, celui qui pardonne et oublie. (3)»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26"/>
          <p:cNvSpPr/>
          <p:nvPr/>
        </p:nvSpPr>
        <p:spPr>
          <a:xfrm>
            <a:off x="601920" y="10257840"/>
            <a:ext cx="9478080" cy="26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0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« </a:t>
            </a:r>
            <a:r>
              <a:rPr b="0" lang="en-US" sz="4400" spc="-21" strike="noStrike">
                <a:solidFill>
                  <a:srgbClr val="ffffff"/>
                </a:solidFill>
                <a:latin typeface="Gliker"/>
                <a:ea typeface="Gliker"/>
              </a:rPr>
              <a:t>Qu’as-tu à regarder la paille dans l’oeil de ton frère</a:t>
            </a:r>
            <a:r>
              <a:rPr b="0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, alors que la poutre qui est dans ton oeil à toi, </a:t>
            </a:r>
            <a:r>
              <a:rPr b="1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tu ne la remarques pas ?</a:t>
            </a:r>
            <a:r>
              <a:rPr b="0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 »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13"/>
          <p:cNvSpPr/>
          <p:nvPr/>
        </p:nvSpPr>
        <p:spPr>
          <a:xfrm>
            <a:off x="0" y="0"/>
            <a:ext cx="42290280" cy="29717280"/>
          </a:xfrm>
          <a:custGeom>
            <a:avLst/>
            <a:gdLst>
              <a:gd name="textAreaLeft" fmla="*/ 0 w 42290280"/>
              <a:gd name="textAreaRight" fmla="*/ 42291000 w 42290280"/>
              <a:gd name="textAreaTop" fmla="*/ 0 h 29717280"/>
              <a:gd name="textAreaBottom" fmla="*/ 29718000 h 2971728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538920" y="898560"/>
            <a:ext cx="58402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8994"/>
              </a:lnSpc>
            </a:pPr>
            <a:r>
              <a:rPr b="0" lang="en-US" sz="8990" spc="-162" strike="noStrike">
                <a:solidFill>
                  <a:srgbClr val="ffffff"/>
                </a:solidFill>
                <a:latin typeface="Boulder"/>
                <a:ea typeface="Boulder"/>
              </a:rPr>
              <a:t>Parola</a:t>
            </a:r>
            <a:endParaRPr b="0" lang="fr-FR" sz="899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7" name="Group 11"/>
          <p:cNvGrpSpPr/>
          <p:nvPr/>
        </p:nvGrpSpPr>
        <p:grpSpPr>
          <a:xfrm>
            <a:off x="5646960" y="997920"/>
            <a:ext cx="970200" cy="970200"/>
            <a:chOff x="5646960" y="997920"/>
            <a:chExt cx="970200" cy="970200"/>
          </a:xfrm>
        </p:grpSpPr>
        <p:sp>
          <p:nvSpPr>
            <p:cNvPr id="78" name="Freeform 15"/>
            <p:cNvSpPr/>
            <p:nvPr/>
          </p:nvSpPr>
          <p:spPr>
            <a:xfrm>
              <a:off x="5646960" y="997920"/>
              <a:ext cx="970200" cy="970200"/>
            </a:xfrm>
            <a:custGeom>
              <a:avLst/>
              <a:gdLst>
                <a:gd name="textAreaLeft" fmla="*/ 0 w 970200"/>
                <a:gd name="textAreaRight" fmla="*/ 970920 w 970200"/>
                <a:gd name="textAreaTop" fmla="*/ 0 h 970200"/>
                <a:gd name="textAreaBottom" fmla="*/ 970920 h 97020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18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79" name="TextBox 77"/>
            <p:cNvSpPr/>
            <p:nvPr/>
          </p:nvSpPr>
          <p:spPr>
            <a:xfrm>
              <a:off x="5738040" y="1202760"/>
              <a:ext cx="788040" cy="67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4847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80" name="TextBox 78"/>
          <p:cNvSpPr/>
          <p:nvPr/>
        </p:nvSpPr>
        <p:spPr>
          <a:xfrm>
            <a:off x="691920" y="27068040"/>
            <a:ext cx="2518380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1 - Lc 6,36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2- Lc 6,37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3- C. Lubich, L’amore al prossimo, Conversazione con gli amici musulmani, Castel Gandolfo, 1° novembre 2002. Cf. C. Lubich, L’Amore reciproco, 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    </a:t>
            </a: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Città Nuova, Roma 2013, pp. 89-90.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Box 79"/>
          <p:cNvSpPr/>
          <p:nvPr/>
        </p:nvSpPr>
        <p:spPr>
          <a:xfrm>
            <a:off x="32075280" y="27077760"/>
            <a:ext cx="9748800" cy="17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Adattamento di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Ilustrazione: Guili Rodriguez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4880bb"/>
                </a:solidFill>
                <a:latin typeface="Teko Light"/>
                <a:ea typeface="Teko Light"/>
              </a:rPr>
              <a:t>www.</a:t>
            </a:r>
            <a:r>
              <a:rPr b="1" lang="en-US" sz="3970" spc="-1" strike="noStrike">
                <a:solidFill>
                  <a:srgbClr val="4880bb"/>
                </a:solidFill>
                <a:latin typeface="Teko Bold"/>
                <a:ea typeface="Teko Bold"/>
              </a:rPr>
              <a:t>teens4unity</a:t>
            </a:r>
            <a:r>
              <a:rPr b="0" lang="en-US" sz="3970" spc="-1" strike="noStrike">
                <a:solidFill>
                  <a:srgbClr val="4880bb"/>
                </a:solidFill>
                <a:latin typeface="Teko"/>
                <a:ea typeface="Teko"/>
              </a:rPr>
              <a:t>.com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Box 80"/>
          <p:cNvSpPr/>
          <p:nvPr/>
        </p:nvSpPr>
        <p:spPr>
          <a:xfrm rot="16200000">
            <a:off x="8820360" y="7777440"/>
            <a:ext cx="326016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450"/>
              </a:lnSpc>
            </a:pPr>
            <a:r>
              <a:rPr b="0" lang="en-US" sz="3450" spc="-1" strike="noStrike">
                <a:solidFill>
                  <a:srgbClr val="000000"/>
                </a:solidFill>
                <a:latin typeface="Gliker"/>
                <a:ea typeface="Gliker"/>
              </a:rPr>
              <a:t>MARZO 2025</a:t>
            </a:r>
            <a:endParaRPr b="0" lang="fr-FR" sz="3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Box 81"/>
          <p:cNvSpPr/>
          <p:nvPr/>
        </p:nvSpPr>
        <p:spPr>
          <a:xfrm>
            <a:off x="1030320" y="9755280"/>
            <a:ext cx="1813320" cy="9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552"/>
              </a:lnSpc>
            </a:pPr>
            <a:r>
              <a:rPr b="0" lang="en-US" sz="3200" spc="-1" strike="noStrike">
                <a:solidFill>
                  <a:srgbClr val="f6f6f6"/>
                </a:solidFill>
                <a:latin typeface="Oswald"/>
                <a:ea typeface="Oswald"/>
              </a:rPr>
              <a:t>(</a:t>
            </a:r>
            <a:r>
              <a:rPr b="1" lang="en-US" sz="3200" spc="-1" strike="noStrike">
                <a:solidFill>
                  <a:srgbClr val="f6f6f6"/>
                </a:solidFill>
                <a:latin typeface="Oswald Bold"/>
                <a:ea typeface="Oswald Bold"/>
              </a:rPr>
              <a:t>Lc 6</a:t>
            </a:r>
            <a:r>
              <a:rPr b="0" lang="en-US" sz="3200" spc="-1" strike="noStrike">
                <a:solidFill>
                  <a:srgbClr val="f6f6f6"/>
                </a:solidFill>
                <a:latin typeface="Oswald"/>
                <a:ea typeface="Oswald"/>
              </a:rPr>
              <a:t>, 41)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Box 82"/>
          <p:cNvSpPr/>
          <p:nvPr/>
        </p:nvSpPr>
        <p:spPr>
          <a:xfrm>
            <a:off x="6766920" y="1027080"/>
            <a:ext cx="402444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11565"/>
              </a:lnSpc>
            </a:pPr>
            <a:r>
              <a:rPr b="0" lang="en-US" sz="11570" spc="-440" strike="noStrike">
                <a:solidFill>
                  <a:srgbClr val="ffffff"/>
                </a:solidFill>
                <a:latin typeface="Boulder"/>
                <a:ea typeface="Boulder"/>
              </a:rPr>
              <a:t>Vita</a:t>
            </a:r>
            <a:endParaRPr b="0" lang="fr-FR" sz="115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Box 83"/>
          <p:cNvSpPr/>
          <p:nvPr/>
        </p:nvSpPr>
        <p:spPr>
          <a:xfrm>
            <a:off x="5596920" y="1226520"/>
            <a:ext cx="107028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405"/>
              </a:lnSpc>
            </a:pPr>
            <a:r>
              <a:rPr b="0" lang="en-US" sz="4410" spc="-46" strike="noStrike">
                <a:solidFill>
                  <a:srgbClr val="ffffff"/>
                </a:solidFill>
                <a:latin typeface="Boulder"/>
                <a:ea typeface="Boulder"/>
              </a:rPr>
              <a:t>di</a:t>
            </a:r>
            <a:endParaRPr b="0" lang="fr-FR" sz="44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Box 84"/>
          <p:cNvSpPr/>
          <p:nvPr/>
        </p:nvSpPr>
        <p:spPr>
          <a:xfrm>
            <a:off x="11405880" y="1371600"/>
            <a:ext cx="9267120" cy="360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675"/>
              </a:lnSpc>
            </a:pPr>
            <a:r>
              <a:rPr b="0" lang="en-US" sz="51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Gesù esorta i discepoli ad imitare il comportamento di Dio </a:t>
            </a:r>
            <a:r>
              <a:rPr b="1" lang="en-US" sz="51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essendo misericordiosi come Lui lo è con noi</a:t>
            </a:r>
            <a:r>
              <a:rPr b="0" lang="en-US" sz="51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(1) cominciando col non giudicare gli altri ed essendo pronti a perdonare (2). </a:t>
            </a:r>
            <a:endParaRPr b="0" lang="fr-FR" sz="5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85"/>
          <p:cNvSpPr/>
          <p:nvPr/>
        </p:nvSpPr>
        <p:spPr>
          <a:xfrm>
            <a:off x="32114520" y="9361800"/>
            <a:ext cx="8622360" cy="37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899"/>
              </a:lnSpc>
            </a:pPr>
            <a:r>
              <a:rPr b="0" lang="en-US" sz="5300" spc="69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Gesù non invita a chiudere gli occhi e a lasciar correre le cose. </a:t>
            </a:r>
            <a:r>
              <a:rPr b="1" lang="en-US" sz="5300" spc="69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Lui vuole che i suoi seguaci si aiutino vicendevolmente.</a:t>
            </a:r>
            <a:r>
              <a:rPr b="0" lang="en-US" sz="5300" spc="69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Solo con l’amore siamo capaci di farlo. </a:t>
            </a:r>
            <a:endParaRPr b="0" lang="fr-FR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86"/>
          <p:cNvSpPr/>
          <p:nvPr/>
        </p:nvSpPr>
        <p:spPr>
          <a:xfrm>
            <a:off x="1285920" y="14849640"/>
            <a:ext cx="8965080" cy="14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899"/>
              </a:lnSpc>
            </a:pPr>
            <a:r>
              <a:rPr b="1" lang="en-US" sz="5800" spc="77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Chiara Lubich racconta</a:t>
            </a:r>
            <a:r>
              <a:rPr b="0" lang="en-US" sz="5800" spc="77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</a:t>
            </a:r>
            <a:endParaRPr b="0" lang="fr-FR" sz="5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899"/>
              </a:lnSpc>
            </a:pPr>
            <a:r>
              <a:rPr b="0" lang="en-US" sz="5800" spc="77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ad un gruppo di amici musulmani:</a:t>
            </a:r>
            <a:endParaRPr b="0" lang="fr-FR" sz="5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87"/>
          <p:cNvSpPr/>
          <p:nvPr/>
        </p:nvSpPr>
        <p:spPr>
          <a:xfrm>
            <a:off x="11697480" y="14792760"/>
            <a:ext cx="8793720" cy="569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«Agli inizi del Movimento (… ) non era sempre facile vivere la radicalità dell'amore evangelico. (…) Anche fra noi, sui nostri rapporti, poteva posarsi della polvere (…). Ciò accadeva, ad esempio, quando</a:t>
            </a: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 ci si accorgeva dei difetti</a:t>
            </a: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, delle imperfezioni </a:t>
            </a: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degli altri e li si giudicava.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88"/>
          <p:cNvSpPr/>
          <p:nvPr/>
        </p:nvSpPr>
        <p:spPr>
          <a:xfrm>
            <a:off x="22053960" y="14792760"/>
            <a:ext cx="8577720" cy="49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Abbiamo pensato un giorno di stringere un patto fra noi e lo abbiamo chiamato </a:t>
            </a: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“patto di misericordia”</a:t>
            </a: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. Si decise di vedere ogni mattina il prossimo che incontravamo (…) nuovo, non ricordandoci dei suoi difetti, ma tutto coprendo con l'amore. (…).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89"/>
          <p:cNvSpPr/>
          <p:nvPr/>
        </p:nvSpPr>
        <p:spPr>
          <a:xfrm>
            <a:off x="21790080" y="6368040"/>
            <a:ext cx="9106920" cy="33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È facile criticare gli altri,</a:t>
            </a: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parlare dei loro errori e debolezze sia quando ci troviamo in presenza come attraverso i social senza tener conto dell’inﬂuenza negativa che questo può avere su di loro.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90"/>
          <p:cNvSpPr/>
          <p:nvPr/>
        </p:nvSpPr>
        <p:spPr>
          <a:xfrm>
            <a:off x="21790080" y="9852120"/>
            <a:ext cx="9106920" cy="39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Dobbiamo avere il coraggio di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199"/>
              </a:lnSpc>
            </a:pP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accorgerci della nostra “trave”</a:t>
            </a: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e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199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comprendere con umiltà, senza giudicare,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199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senza esagerare le nostre fragilità e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199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quelle degli altri. 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91"/>
          <p:cNvSpPr/>
          <p:nvPr/>
        </p:nvSpPr>
        <p:spPr>
          <a:xfrm>
            <a:off x="32379120" y="14792760"/>
            <a:ext cx="8329320" cy="284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Questo impegno ci aiutava ad </a:t>
            </a: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essere sempre primi nell'amare </a:t>
            </a: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a imitazione di Dio misericordioso, il quale perdona e dimentica. (3)»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92"/>
          <p:cNvSpPr/>
          <p:nvPr/>
        </p:nvSpPr>
        <p:spPr>
          <a:xfrm>
            <a:off x="1285920" y="10591560"/>
            <a:ext cx="9336960" cy="33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233"/>
              </a:lnSpc>
            </a:pPr>
            <a:r>
              <a:rPr b="0" lang="en-US" sz="4800" spc="-21" strike="noStrike">
                <a:solidFill>
                  <a:srgbClr val="000000"/>
                </a:solidFill>
                <a:latin typeface="Gliker"/>
                <a:ea typeface="Gliker"/>
              </a:rPr>
              <a:t>«</a:t>
            </a:r>
            <a:r>
              <a:rPr b="1" lang="en-US" sz="4800" spc="-21" strike="noStrike">
                <a:solidFill>
                  <a:srgbClr val="000000"/>
                </a:solidFill>
                <a:latin typeface="Gliker Bold"/>
                <a:ea typeface="Gliker Bold"/>
              </a:rPr>
              <a:t>Perché guardi la pagliuzza</a:t>
            </a:r>
            <a:r>
              <a:rPr b="0" lang="en-US" sz="4800" spc="-21" strike="noStrike">
                <a:solidFill>
                  <a:srgbClr val="000000"/>
                </a:solidFill>
                <a:latin typeface="Gliker"/>
                <a:ea typeface="Gliker"/>
              </a:rPr>
              <a:t> che è nell'occhio del tuo fratello </a:t>
            </a:r>
            <a:r>
              <a:rPr b="1" lang="en-US" sz="4800" spc="-21" strike="noStrike">
                <a:solidFill>
                  <a:srgbClr val="000000"/>
                </a:solidFill>
                <a:latin typeface="Gliker Bold"/>
                <a:ea typeface="Gliker Bold"/>
              </a:rPr>
              <a:t>e non ti accorgi della trave</a:t>
            </a:r>
            <a:r>
              <a:rPr b="0" lang="en-US" sz="4800" spc="-21" strike="noStrike">
                <a:solidFill>
                  <a:srgbClr val="000000"/>
                </a:solidFill>
                <a:latin typeface="Gliker"/>
                <a:ea typeface="Gliker"/>
              </a:rPr>
              <a:t> che è nel tuo occhio?»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12"/>
          <p:cNvSpPr/>
          <p:nvPr/>
        </p:nvSpPr>
        <p:spPr>
          <a:xfrm>
            <a:off x="-710640" y="-180000"/>
            <a:ext cx="42290280" cy="29717280"/>
          </a:xfrm>
          <a:custGeom>
            <a:avLst/>
            <a:gdLst>
              <a:gd name="textAreaLeft" fmla="*/ 0 w 42290280"/>
              <a:gd name="textAreaRight" fmla="*/ 42291000 w 42290280"/>
              <a:gd name="textAreaTop" fmla="*/ 0 h 29717280"/>
              <a:gd name="textAreaBottom" fmla="*/ 29718000 h 2971728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96" name="Group 6"/>
          <p:cNvGrpSpPr/>
          <p:nvPr/>
        </p:nvGrpSpPr>
        <p:grpSpPr>
          <a:xfrm>
            <a:off x="29018520" y="26875080"/>
            <a:ext cx="2288160" cy="2288160"/>
            <a:chOff x="29018520" y="26875080"/>
            <a:chExt cx="2288160" cy="2288160"/>
          </a:xfrm>
        </p:grpSpPr>
        <p:grpSp>
          <p:nvGrpSpPr>
            <p:cNvPr id="97" name="Group 7"/>
            <p:cNvGrpSpPr/>
            <p:nvPr/>
          </p:nvGrpSpPr>
          <p:grpSpPr>
            <a:xfrm>
              <a:off x="29018520" y="26875080"/>
              <a:ext cx="2288160" cy="2288160"/>
              <a:chOff x="29018520" y="26875080"/>
              <a:chExt cx="2288160" cy="2288160"/>
            </a:xfrm>
          </p:grpSpPr>
          <p:sp>
            <p:nvSpPr>
              <p:cNvPr id="98" name="Freeform 8"/>
              <p:cNvSpPr/>
              <p:nvPr/>
            </p:nvSpPr>
            <p:spPr>
              <a:xfrm>
                <a:off x="29018520" y="26875080"/>
                <a:ext cx="2288160" cy="2288160"/>
              </a:xfrm>
              <a:custGeom>
                <a:avLst/>
                <a:gdLst>
                  <a:gd name="textAreaLeft" fmla="*/ 0 w 2288160"/>
                  <a:gd name="textAreaRight" fmla="*/ 2288880 w 2288160"/>
                  <a:gd name="textAreaTop" fmla="*/ 0 h 2288160"/>
                  <a:gd name="textAreaBottom" fmla="*/ 2288880 h 22881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19607" y="0"/>
                    </a:moveTo>
                    <a:lnTo>
                      <a:pt x="693193" y="0"/>
                    </a:lnTo>
                    <a:cubicBezTo>
                      <a:pt x="724915" y="0"/>
                      <a:pt x="755337" y="12601"/>
                      <a:pt x="777768" y="35032"/>
                    </a:cubicBezTo>
                    <a:cubicBezTo>
                      <a:pt x="800199" y="57463"/>
                      <a:pt x="812800" y="87885"/>
                      <a:pt x="812800" y="119607"/>
                    </a:cubicBezTo>
                    <a:lnTo>
                      <a:pt x="812800" y="693193"/>
                    </a:lnTo>
                    <a:cubicBezTo>
                      <a:pt x="812800" y="724915"/>
                      <a:pt x="800199" y="755337"/>
                      <a:pt x="777768" y="777768"/>
                    </a:cubicBezTo>
                    <a:cubicBezTo>
                      <a:pt x="755337" y="800199"/>
                      <a:pt x="724915" y="812800"/>
                      <a:pt x="693193" y="812800"/>
                    </a:cubicBezTo>
                    <a:lnTo>
                      <a:pt x="119607" y="812800"/>
                    </a:lnTo>
                    <a:cubicBezTo>
                      <a:pt x="87885" y="812800"/>
                      <a:pt x="57463" y="800199"/>
                      <a:pt x="35032" y="777768"/>
                    </a:cubicBezTo>
                    <a:cubicBezTo>
                      <a:pt x="12601" y="755337"/>
                      <a:pt x="0" y="724915"/>
                      <a:pt x="0" y="693193"/>
                    </a:cubicBezTo>
                    <a:lnTo>
                      <a:pt x="0" y="119607"/>
                    </a:lnTo>
                    <a:cubicBezTo>
                      <a:pt x="0" y="87885"/>
                      <a:pt x="12601" y="57463"/>
                      <a:pt x="35032" y="35032"/>
                    </a:cubicBezTo>
                    <a:cubicBezTo>
                      <a:pt x="57463" y="12601"/>
                      <a:pt x="87885" y="0"/>
                      <a:pt x="119607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99" name="TextBox 37"/>
              <p:cNvSpPr/>
              <p:nvPr/>
            </p:nvSpPr>
            <p:spPr>
              <a:xfrm>
                <a:off x="29018520" y="27036000"/>
                <a:ext cx="2288160" cy="212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00" name="Freeform 9"/>
            <p:cNvSpPr/>
            <p:nvPr/>
          </p:nvSpPr>
          <p:spPr>
            <a:xfrm>
              <a:off x="29376000" y="27295560"/>
              <a:ext cx="1555200" cy="1447200"/>
            </a:xfrm>
            <a:custGeom>
              <a:avLst/>
              <a:gdLst>
                <a:gd name="textAreaLeft" fmla="*/ 0 w 1555200"/>
                <a:gd name="textAreaRight" fmla="*/ 1555920 w 1555200"/>
                <a:gd name="textAreaTop" fmla="*/ 0 h 1447200"/>
                <a:gd name="textAreaBottom" fmla="*/ 1447920 h 1447200"/>
              </a:gdLst>
              <a:ahLst/>
              <a:rect l="textAreaLeft" t="textAreaTop" r="textAreaRight" b="textAreaBottom"/>
              <a:pathLst>
                <a:path w="2074705" h="1930628">
                  <a:moveTo>
                    <a:pt x="0" y="0"/>
                  </a:moveTo>
                  <a:lnTo>
                    <a:pt x="2074705" y="0"/>
                  </a:lnTo>
                  <a:lnTo>
                    <a:pt x="2074705" y="1930629"/>
                  </a:lnTo>
                  <a:lnTo>
                    <a:pt x="0" y="19306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01" name="TextBox 38"/>
          <p:cNvSpPr/>
          <p:nvPr/>
        </p:nvSpPr>
        <p:spPr>
          <a:xfrm>
            <a:off x="538920" y="898560"/>
            <a:ext cx="58402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8994"/>
              </a:lnSpc>
            </a:pPr>
            <a:r>
              <a:rPr b="0" lang="en-US" sz="8990" spc="-162" strike="noStrike">
                <a:solidFill>
                  <a:srgbClr val="ffffff"/>
                </a:solidFill>
                <a:latin typeface="Boulder"/>
                <a:ea typeface="Boulder"/>
              </a:rPr>
              <a:t>Parole</a:t>
            </a:r>
            <a:endParaRPr b="0" lang="fr-FR" sz="899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2" name="Group 8"/>
          <p:cNvGrpSpPr/>
          <p:nvPr/>
        </p:nvGrpSpPr>
        <p:grpSpPr>
          <a:xfrm>
            <a:off x="4314960" y="997920"/>
            <a:ext cx="970200" cy="970200"/>
            <a:chOff x="4314960" y="997920"/>
            <a:chExt cx="970200" cy="970200"/>
          </a:xfrm>
        </p:grpSpPr>
        <p:sp>
          <p:nvSpPr>
            <p:cNvPr id="103" name="Freeform 11"/>
            <p:cNvSpPr/>
            <p:nvPr/>
          </p:nvSpPr>
          <p:spPr>
            <a:xfrm>
              <a:off x="4314960" y="997920"/>
              <a:ext cx="970200" cy="970200"/>
            </a:xfrm>
            <a:custGeom>
              <a:avLst/>
              <a:gdLst>
                <a:gd name="textAreaLeft" fmla="*/ 0 w 970200"/>
                <a:gd name="textAreaRight" fmla="*/ 970920 w 970200"/>
                <a:gd name="textAreaTop" fmla="*/ 0 h 970200"/>
                <a:gd name="textAreaBottom" fmla="*/ 970920 h 97020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18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04" name="TextBox 39"/>
            <p:cNvSpPr/>
            <p:nvPr/>
          </p:nvSpPr>
          <p:spPr>
            <a:xfrm>
              <a:off x="4406040" y="1202760"/>
              <a:ext cx="788040" cy="67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05" name="TextBox 40"/>
          <p:cNvSpPr/>
          <p:nvPr/>
        </p:nvSpPr>
        <p:spPr>
          <a:xfrm>
            <a:off x="691920" y="27068040"/>
            <a:ext cx="2518380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1 - Lc 6,36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2- Lc 6,37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3- C. Lubich, L’amour envers le prochain. Conversations avec les amis musulmans, Castel Gandolfo, 1° novembre 2002. Cf. C. Lubich, L’Amour Réciproque, 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    </a:t>
            </a: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Città Nuova, Roma 2013, pp. 89-90.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Box 41"/>
          <p:cNvSpPr/>
          <p:nvPr/>
        </p:nvSpPr>
        <p:spPr>
          <a:xfrm>
            <a:off x="32075280" y="27077760"/>
            <a:ext cx="9748800" cy="17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Adaptation de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Ilustrations de Guili Rodriguez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4880bb"/>
                </a:solidFill>
                <a:latin typeface="Teko Light"/>
                <a:ea typeface="Teko Light"/>
              </a:rPr>
              <a:t>www.</a:t>
            </a:r>
            <a:r>
              <a:rPr b="1" lang="en-US" sz="3970" spc="-1" strike="noStrike">
                <a:solidFill>
                  <a:srgbClr val="4880bb"/>
                </a:solidFill>
                <a:latin typeface="Teko Bold"/>
                <a:ea typeface="Teko Bold"/>
              </a:rPr>
              <a:t>teens4unity</a:t>
            </a:r>
            <a:r>
              <a:rPr b="0" lang="en-US" sz="3970" spc="-1" strike="noStrike">
                <a:solidFill>
                  <a:srgbClr val="4880bb"/>
                </a:solidFill>
                <a:latin typeface="Teko"/>
                <a:ea typeface="Teko"/>
              </a:rPr>
              <a:t>.com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Box 42"/>
          <p:cNvSpPr/>
          <p:nvPr/>
        </p:nvSpPr>
        <p:spPr>
          <a:xfrm rot="16200000">
            <a:off x="7804800" y="7597440"/>
            <a:ext cx="326016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450"/>
              </a:lnSpc>
            </a:pPr>
            <a:r>
              <a:rPr b="1" i="1" lang="fr-FR" sz="4500" spc="-1" strike="noStrike">
                <a:solidFill>
                  <a:srgbClr val="d36118"/>
                </a:solidFill>
                <a:latin typeface="Arial"/>
                <a:ea typeface="Gliker"/>
              </a:rPr>
              <a:t>Mars 2025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43"/>
          <p:cNvSpPr/>
          <p:nvPr/>
        </p:nvSpPr>
        <p:spPr>
          <a:xfrm>
            <a:off x="324000" y="9540000"/>
            <a:ext cx="1979640" cy="4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552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Oswald"/>
                <a:ea typeface="Oswald"/>
              </a:rPr>
              <a:t>(</a:t>
            </a: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Oswald Bold"/>
              </a:rPr>
              <a:t>Lc 6</a:t>
            </a: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Oswald"/>
              </a:rPr>
              <a:t>, 41)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44"/>
          <p:cNvSpPr/>
          <p:nvPr/>
        </p:nvSpPr>
        <p:spPr>
          <a:xfrm>
            <a:off x="5686920" y="775080"/>
            <a:ext cx="402444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11565"/>
              </a:lnSpc>
            </a:pPr>
            <a:r>
              <a:rPr b="0" lang="en-US" sz="11570" spc="-440" strike="noStrike">
                <a:solidFill>
                  <a:srgbClr val="ffffff"/>
                </a:solidFill>
                <a:latin typeface="Boulder"/>
                <a:ea typeface="Boulder"/>
              </a:rPr>
              <a:t>Vie</a:t>
            </a:r>
            <a:endParaRPr b="0" lang="fr-FR" sz="115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45"/>
          <p:cNvSpPr/>
          <p:nvPr/>
        </p:nvSpPr>
        <p:spPr>
          <a:xfrm>
            <a:off x="4264920" y="1226520"/>
            <a:ext cx="107028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405"/>
              </a:lnSpc>
            </a:pPr>
            <a:r>
              <a:rPr b="0" lang="en-US" sz="4410" spc="-46" strike="noStrike">
                <a:solidFill>
                  <a:srgbClr val="ffffff"/>
                </a:solidFill>
                <a:latin typeface="Boulder"/>
                <a:ea typeface="Boulder"/>
              </a:rPr>
              <a:t>de</a:t>
            </a:r>
            <a:endParaRPr b="0" lang="fr-FR" sz="44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Box 46"/>
          <p:cNvSpPr/>
          <p:nvPr/>
        </p:nvSpPr>
        <p:spPr>
          <a:xfrm>
            <a:off x="10712520" y="900000"/>
            <a:ext cx="9267120" cy="360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675"/>
              </a:lnSpc>
            </a:pPr>
            <a:r>
              <a:rPr b="0" lang="en-US" sz="51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Jésus exhorte ses disciples à imiter le comportement de Dieu </a:t>
            </a:r>
            <a:r>
              <a:rPr b="1" lang="en-US" sz="51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en étant miséricordieux tel qu’il l’est avec nous</a:t>
            </a:r>
            <a:r>
              <a:rPr b="0" lang="en-US" sz="51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(1) à commencer par ne pas juger les autres, et prêts à pardonner(2). </a:t>
            </a:r>
            <a:endParaRPr b="0" lang="fr-FR" sz="5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Box 47"/>
          <p:cNvSpPr/>
          <p:nvPr/>
        </p:nvSpPr>
        <p:spPr>
          <a:xfrm>
            <a:off x="30600000" y="8824680"/>
            <a:ext cx="10079640" cy="449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899"/>
              </a:lnSpc>
            </a:pPr>
            <a:r>
              <a:rPr b="0" lang="fr-FR" sz="4500" spc="69" strike="noStrike">
                <a:solidFill>
                  <a:srgbClr val="000000"/>
                </a:solidFill>
                <a:latin typeface="Arial"/>
                <a:ea typeface="29LT Bukra Condensed Light"/>
              </a:rPr>
              <a:t>Jésus ne nous invite pas à fermer les yeux et à laisser courir les choses. Il désire que ceux qui le suivent </a:t>
            </a:r>
            <a:r>
              <a:rPr b="1" lang="fr-FR" sz="4500" spc="69" strike="noStrike">
                <a:solidFill>
                  <a:srgbClr val="000000"/>
                </a:solidFill>
                <a:latin typeface="Arial"/>
                <a:ea typeface="29LT Bukra Condensed Light"/>
              </a:rPr>
              <a:t>s’entraident réciproquement</a:t>
            </a:r>
            <a:r>
              <a:rPr b="1" lang="fr-FR" sz="4500" spc="69" strike="noStrike">
                <a:solidFill>
                  <a:srgbClr val="000000"/>
                </a:solidFill>
                <a:latin typeface="Arial"/>
                <a:ea typeface="29LT Bukra Condensed Bold"/>
              </a:rPr>
              <a:t>.</a:t>
            </a:r>
            <a:r>
              <a:rPr b="0" lang="fr-FR" sz="4500" spc="69" strike="noStrike">
                <a:solidFill>
                  <a:srgbClr val="000000"/>
                </a:solidFill>
                <a:latin typeface="Arial"/>
                <a:ea typeface="29LT Bukra Condensed Light"/>
              </a:rPr>
              <a:t> Car c’est uniquement l’amour, qui nous rend capables de le faire. 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48"/>
          <p:cNvSpPr/>
          <p:nvPr/>
        </p:nvSpPr>
        <p:spPr>
          <a:xfrm>
            <a:off x="1285920" y="14748840"/>
            <a:ext cx="8965080" cy="14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899"/>
              </a:lnSpc>
            </a:pPr>
            <a:r>
              <a:rPr b="1" lang="fr-FR" sz="5800" spc="77" strike="noStrike">
                <a:solidFill>
                  <a:srgbClr val="ffffff"/>
                </a:solidFill>
                <a:latin typeface="Calibri"/>
                <a:ea typeface="29LT Bukra Condensed Bold"/>
              </a:rPr>
              <a:t>Chiara Lubich</a:t>
            </a:r>
            <a:r>
              <a:rPr b="0" lang="fr-FR" sz="5800" spc="77" strike="noStrike">
                <a:solidFill>
                  <a:srgbClr val="ffffff"/>
                </a:solidFill>
                <a:latin typeface="Calibri"/>
                <a:ea typeface="29LT Bukra Condensed Bold"/>
              </a:rPr>
              <a:t> s’adresse à un groupe d’amis musulmans </a:t>
            </a:r>
            <a:r>
              <a:rPr b="0" lang="fr-FR" sz="5800" spc="77" strike="noStrike">
                <a:solidFill>
                  <a:srgbClr val="ffffff"/>
                </a:solidFill>
                <a:latin typeface="29LT Bukra Condensed Light"/>
                <a:ea typeface="29LT Bukra Condensed Light"/>
              </a:rPr>
              <a:t>:</a:t>
            </a:r>
            <a:endParaRPr b="0" lang="fr-FR" sz="5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49"/>
          <p:cNvSpPr/>
          <p:nvPr/>
        </p:nvSpPr>
        <p:spPr>
          <a:xfrm>
            <a:off x="11448000" y="14688000"/>
            <a:ext cx="8793720" cy="106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« Aux débuts du mouvement (Focolari … ) il n’était pas toujours facile de vivre dans la radicalité de l’amour évangélique (…). Et même dans les relations entre nous, de la poussière pouvait se faire voir (…). Cela </a:t>
            </a:r>
            <a:br>
              <a:rPr sz="4500"/>
            </a:b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se remarquait,         lorsqu’ on s’apercevait,                     par exemple,                        des         défauts   et                     des     imperfections                des autres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 ...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br>
              <a:rPr sz="4500"/>
            </a:b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C’est  alors                       qu’on 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se jugeait ».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50"/>
          <p:cNvSpPr/>
          <p:nvPr/>
        </p:nvSpPr>
        <p:spPr>
          <a:xfrm>
            <a:off x="20880000" y="14694120"/>
            <a:ext cx="9359640" cy="71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« Nous avons, un jour, établi un pacte entre nous et nous l’avons appelé « 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le pacte de la miséricorde</a:t>
            </a: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 ». On décida ainsi de voir d’une manière nouvelle le prochain que nous rencontrions chaque matin (…), sans nous souvenir de ses défauts et de lui donner         tout notre amour. (…) »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51"/>
          <p:cNvSpPr/>
          <p:nvPr/>
        </p:nvSpPr>
        <p:spPr>
          <a:xfrm>
            <a:off x="20700000" y="5890320"/>
            <a:ext cx="9719640" cy="39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0" lang="en-US" sz="4500" spc="66" strike="noStrike">
                <a:solidFill>
                  <a:srgbClr val="000000"/>
                </a:solidFill>
                <a:latin typeface="Arial"/>
                <a:ea typeface="29LT Bukra Condensed Bold"/>
              </a:rPr>
              <a:t>C’est facile de critiquer les autres, de parler de leurs erreurs, de leurs faiblesses, lorsque nous sommes immergés dans la société, sans tenir compte de l’influence négative qui nous entoure.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52"/>
          <p:cNvSpPr/>
          <p:nvPr/>
        </p:nvSpPr>
        <p:spPr>
          <a:xfrm>
            <a:off x="20700000" y="9720000"/>
            <a:ext cx="9539640" cy="33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1" lang="fr-FR" sz="4500" spc="66" strike="noStrike">
                <a:solidFill>
                  <a:srgbClr val="000000"/>
                </a:solidFill>
                <a:latin typeface="Arial"/>
                <a:ea typeface="29LT Bukra Condensed Bold"/>
              </a:rPr>
              <a:t>Il nous faut avoir le courage de voir </a:t>
            </a:r>
            <a:r>
              <a:rPr b="0" lang="fr-FR" sz="4500" spc="66" strike="noStrike">
                <a:solidFill>
                  <a:srgbClr val="000000"/>
                </a:solidFill>
                <a:latin typeface="Arial"/>
                <a:ea typeface="29LT Bukra Condensed Light"/>
              </a:rPr>
              <a:t>avec humilité </a:t>
            </a:r>
            <a:r>
              <a:rPr b="1" lang="fr-FR" sz="4500" spc="66" strike="noStrike">
                <a:solidFill>
                  <a:srgbClr val="000000"/>
                </a:solidFill>
                <a:latin typeface="Arial"/>
                <a:ea typeface="29LT Bukra Condensed Bold"/>
              </a:rPr>
              <a:t>« la poutre » qui est en nous</a:t>
            </a:r>
            <a:r>
              <a:rPr b="0" lang="fr-FR" sz="4500" spc="66" strike="noStrike">
                <a:solidFill>
                  <a:srgbClr val="000000"/>
                </a:solidFill>
                <a:latin typeface="Arial"/>
                <a:ea typeface="29LT Bukra Condensed Light"/>
              </a:rPr>
              <a:t>, sans juger, sans exagérer nos fragilités, comme celles des autres.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53"/>
          <p:cNvSpPr/>
          <p:nvPr/>
        </p:nvSpPr>
        <p:spPr>
          <a:xfrm>
            <a:off x="31284000" y="14691600"/>
            <a:ext cx="9208440" cy="35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« Cet engagement nous a aidé 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à être les premiers à aimer</a:t>
            </a: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 et à imiter Dieu, lui qui est « Le » miséricordieux, celui qui pardonne et oublie. (3)»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54"/>
          <p:cNvSpPr/>
          <p:nvPr/>
        </p:nvSpPr>
        <p:spPr>
          <a:xfrm>
            <a:off x="601920" y="10257840"/>
            <a:ext cx="9478080" cy="26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0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« </a:t>
            </a:r>
            <a:r>
              <a:rPr b="0" lang="en-US" sz="4400" spc="-21" strike="noStrike">
                <a:solidFill>
                  <a:srgbClr val="ffffff"/>
                </a:solidFill>
                <a:latin typeface="Gliker"/>
                <a:ea typeface="Gliker"/>
              </a:rPr>
              <a:t>Qu’as-tu à regarder la paille dans l’oeil de ton frère</a:t>
            </a:r>
            <a:r>
              <a:rPr b="0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, alors que la poutre qui est dans ton oeil à toi, </a:t>
            </a:r>
            <a:r>
              <a:rPr b="1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tu ne la remarques pas ?</a:t>
            </a:r>
            <a:r>
              <a:rPr b="0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 »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 6"/>
          <p:cNvSpPr/>
          <p:nvPr/>
        </p:nvSpPr>
        <p:spPr>
          <a:xfrm>
            <a:off x="-710640" y="-180000"/>
            <a:ext cx="42290280" cy="29717280"/>
          </a:xfrm>
          <a:custGeom>
            <a:avLst/>
            <a:gdLst>
              <a:gd name="textAreaLeft" fmla="*/ 0 w 42290280"/>
              <a:gd name="textAreaRight" fmla="*/ 42291000 w 42290280"/>
              <a:gd name="textAreaTop" fmla="*/ 0 h 29717280"/>
              <a:gd name="textAreaBottom" fmla="*/ 29718000 h 2971728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121" name="Group 1"/>
          <p:cNvGrpSpPr/>
          <p:nvPr/>
        </p:nvGrpSpPr>
        <p:grpSpPr>
          <a:xfrm>
            <a:off x="29018520" y="26875080"/>
            <a:ext cx="2288160" cy="2288160"/>
            <a:chOff x="29018520" y="26875080"/>
            <a:chExt cx="2288160" cy="2288160"/>
          </a:xfrm>
        </p:grpSpPr>
        <p:grpSp>
          <p:nvGrpSpPr>
            <p:cNvPr id="122" name="Group 2"/>
            <p:cNvGrpSpPr/>
            <p:nvPr/>
          </p:nvGrpSpPr>
          <p:grpSpPr>
            <a:xfrm>
              <a:off x="29018520" y="26875080"/>
              <a:ext cx="2288160" cy="2288160"/>
              <a:chOff x="29018520" y="26875080"/>
              <a:chExt cx="2288160" cy="2288160"/>
            </a:xfrm>
          </p:grpSpPr>
          <p:sp>
            <p:nvSpPr>
              <p:cNvPr id="123" name="Freeform 1"/>
              <p:cNvSpPr/>
              <p:nvPr/>
            </p:nvSpPr>
            <p:spPr>
              <a:xfrm>
                <a:off x="29018520" y="26875080"/>
                <a:ext cx="2288160" cy="2288160"/>
              </a:xfrm>
              <a:custGeom>
                <a:avLst/>
                <a:gdLst>
                  <a:gd name="textAreaLeft" fmla="*/ 0 w 2288160"/>
                  <a:gd name="textAreaRight" fmla="*/ 2288880 w 2288160"/>
                  <a:gd name="textAreaTop" fmla="*/ 0 h 2288160"/>
                  <a:gd name="textAreaBottom" fmla="*/ 2288880 h 22881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19607" y="0"/>
                    </a:moveTo>
                    <a:lnTo>
                      <a:pt x="693193" y="0"/>
                    </a:lnTo>
                    <a:cubicBezTo>
                      <a:pt x="724915" y="0"/>
                      <a:pt x="755337" y="12601"/>
                      <a:pt x="777768" y="35032"/>
                    </a:cubicBezTo>
                    <a:cubicBezTo>
                      <a:pt x="800199" y="57463"/>
                      <a:pt x="812800" y="87885"/>
                      <a:pt x="812800" y="119607"/>
                    </a:cubicBezTo>
                    <a:lnTo>
                      <a:pt x="812800" y="693193"/>
                    </a:lnTo>
                    <a:cubicBezTo>
                      <a:pt x="812800" y="724915"/>
                      <a:pt x="800199" y="755337"/>
                      <a:pt x="777768" y="777768"/>
                    </a:cubicBezTo>
                    <a:cubicBezTo>
                      <a:pt x="755337" y="800199"/>
                      <a:pt x="724915" y="812800"/>
                      <a:pt x="693193" y="812800"/>
                    </a:cubicBezTo>
                    <a:lnTo>
                      <a:pt x="119607" y="812800"/>
                    </a:lnTo>
                    <a:cubicBezTo>
                      <a:pt x="87885" y="812800"/>
                      <a:pt x="57463" y="800199"/>
                      <a:pt x="35032" y="777768"/>
                    </a:cubicBezTo>
                    <a:cubicBezTo>
                      <a:pt x="12601" y="755337"/>
                      <a:pt x="0" y="724915"/>
                      <a:pt x="0" y="693193"/>
                    </a:cubicBezTo>
                    <a:lnTo>
                      <a:pt x="0" y="119607"/>
                    </a:lnTo>
                    <a:cubicBezTo>
                      <a:pt x="0" y="87885"/>
                      <a:pt x="12601" y="57463"/>
                      <a:pt x="35032" y="35032"/>
                    </a:cubicBezTo>
                    <a:cubicBezTo>
                      <a:pt x="57463" y="12601"/>
                      <a:pt x="87885" y="0"/>
                      <a:pt x="119607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24" name="TextBox 1"/>
              <p:cNvSpPr/>
              <p:nvPr/>
            </p:nvSpPr>
            <p:spPr>
              <a:xfrm>
                <a:off x="29018520" y="27036000"/>
                <a:ext cx="2288160" cy="212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25" name="Freeform 3"/>
            <p:cNvSpPr/>
            <p:nvPr/>
          </p:nvSpPr>
          <p:spPr>
            <a:xfrm>
              <a:off x="29376000" y="27295560"/>
              <a:ext cx="1555200" cy="1447200"/>
            </a:xfrm>
            <a:custGeom>
              <a:avLst/>
              <a:gdLst>
                <a:gd name="textAreaLeft" fmla="*/ 0 w 1555200"/>
                <a:gd name="textAreaRight" fmla="*/ 1555920 w 1555200"/>
                <a:gd name="textAreaTop" fmla="*/ 0 h 1447200"/>
                <a:gd name="textAreaBottom" fmla="*/ 1447920 h 1447200"/>
              </a:gdLst>
              <a:ahLst/>
              <a:rect l="textAreaLeft" t="textAreaTop" r="textAreaRight" b="textAreaBottom"/>
              <a:pathLst>
                <a:path w="2074705" h="1930628">
                  <a:moveTo>
                    <a:pt x="0" y="0"/>
                  </a:moveTo>
                  <a:lnTo>
                    <a:pt x="2074705" y="0"/>
                  </a:lnTo>
                  <a:lnTo>
                    <a:pt x="2074705" y="1930629"/>
                  </a:lnTo>
                  <a:lnTo>
                    <a:pt x="0" y="19306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26" name="TextBox 2"/>
          <p:cNvSpPr/>
          <p:nvPr/>
        </p:nvSpPr>
        <p:spPr>
          <a:xfrm>
            <a:off x="538920" y="898560"/>
            <a:ext cx="58402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8994"/>
              </a:lnSpc>
            </a:pPr>
            <a:r>
              <a:rPr b="0" lang="en-US" sz="8990" spc="-162" strike="noStrike">
                <a:solidFill>
                  <a:srgbClr val="ffffff"/>
                </a:solidFill>
                <a:latin typeface="Boulder"/>
                <a:ea typeface="Boulder"/>
              </a:rPr>
              <a:t>Parole</a:t>
            </a:r>
            <a:endParaRPr b="0" lang="fr-FR" sz="899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7" name="Group 5"/>
          <p:cNvGrpSpPr/>
          <p:nvPr/>
        </p:nvGrpSpPr>
        <p:grpSpPr>
          <a:xfrm>
            <a:off x="4314960" y="997920"/>
            <a:ext cx="970200" cy="970200"/>
            <a:chOff x="4314960" y="997920"/>
            <a:chExt cx="970200" cy="970200"/>
          </a:xfrm>
        </p:grpSpPr>
        <p:sp>
          <p:nvSpPr>
            <p:cNvPr id="128" name="Freeform 4"/>
            <p:cNvSpPr/>
            <p:nvPr/>
          </p:nvSpPr>
          <p:spPr>
            <a:xfrm>
              <a:off x="4314960" y="997920"/>
              <a:ext cx="970200" cy="970200"/>
            </a:xfrm>
            <a:custGeom>
              <a:avLst/>
              <a:gdLst>
                <a:gd name="textAreaLeft" fmla="*/ 0 w 970200"/>
                <a:gd name="textAreaRight" fmla="*/ 970920 w 970200"/>
                <a:gd name="textAreaTop" fmla="*/ 0 h 970200"/>
                <a:gd name="textAreaBottom" fmla="*/ 970920 h 97020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18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29" name="TextBox 4"/>
            <p:cNvSpPr/>
            <p:nvPr/>
          </p:nvSpPr>
          <p:spPr>
            <a:xfrm>
              <a:off x="4406040" y="1202760"/>
              <a:ext cx="788040" cy="67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30" name="TextBox 5"/>
          <p:cNvSpPr/>
          <p:nvPr/>
        </p:nvSpPr>
        <p:spPr>
          <a:xfrm>
            <a:off x="691920" y="27068040"/>
            <a:ext cx="2518380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1 - Lc 6,36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2- Lc 6,37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3- C. Lubich, L’amour envers le prochain. Conversations avec les amis musulmans, Castel Gandolfo, 1° novembre 2002. Cf. C. Lubich, L’Amour Réciproque, 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    </a:t>
            </a: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Città Nuova, Roma 2013, pp. 89-90.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Box 27"/>
          <p:cNvSpPr/>
          <p:nvPr/>
        </p:nvSpPr>
        <p:spPr>
          <a:xfrm>
            <a:off x="32075280" y="27077760"/>
            <a:ext cx="9748800" cy="17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Adaptation de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Ilustrations de Guili Rodriguez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4880bb"/>
                </a:solidFill>
                <a:latin typeface="Teko Light"/>
                <a:ea typeface="Teko Light"/>
              </a:rPr>
              <a:t>www.</a:t>
            </a:r>
            <a:r>
              <a:rPr b="1" lang="en-US" sz="3970" spc="-1" strike="noStrike">
                <a:solidFill>
                  <a:srgbClr val="4880bb"/>
                </a:solidFill>
                <a:latin typeface="Teko Bold"/>
                <a:ea typeface="Teko Bold"/>
              </a:rPr>
              <a:t>teens4unity</a:t>
            </a:r>
            <a:r>
              <a:rPr b="0" lang="en-US" sz="3970" spc="-1" strike="noStrike">
                <a:solidFill>
                  <a:srgbClr val="4880bb"/>
                </a:solidFill>
                <a:latin typeface="Teko"/>
                <a:ea typeface="Teko"/>
              </a:rPr>
              <a:t>.com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28"/>
          <p:cNvSpPr/>
          <p:nvPr/>
        </p:nvSpPr>
        <p:spPr>
          <a:xfrm rot="16200000">
            <a:off x="7804800" y="7597440"/>
            <a:ext cx="326016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450"/>
              </a:lnSpc>
            </a:pPr>
            <a:r>
              <a:rPr b="1" i="1" lang="fr-FR" sz="4500" spc="-1" strike="noStrike">
                <a:solidFill>
                  <a:srgbClr val="d36118"/>
                </a:solidFill>
                <a:latin typeface="Arial"/>
                <a:ea typeface="Gliker"/>
              </a:rPr>
              <a:t>Mars 2025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29"/>
          <p:cNvSpPr/>
          <p:nvPr/>
        </p:nvSpPr>
        <p:spPr>
          <a:xfrm>
            <a:off x="324000" y="9540000"/>
            <a:ext cx="1979640" cy="4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552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Oswald"/>
                <a:ea typeface="Oswald"/>
              </a:rPr>
              <a:t>(</a:t>
            </a: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Oswald Bold"/>
              </a:rPr>
              <a:t>Lc 6</a:t>
            </a: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Oswald"/>
              </a:rPr>
              <a:t>, 41)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30"/>
          <p:cNvSpPr/>
          <p:nvPr/>
        </p:nvSpPr>
        <p:spPr>
          <a:xfrm>
            <a:off x="5686920" y="775080"/>
            <a:ext cx="402444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11565"/>
              </a:lnSpc>
            </a:pPr>
            <a:r>
              <a:rPr b="0" lang="en-US" sz="11570" spc="-440" strike="noStrike">
                <a:solidFill>
                  <a:srgbClr val="ffffff"/>
                </a:solidFill>
                <a:latin typeface="Boulder"/>
                <a:ea typeface="Boulder"/>
              </a:rPr>
              <a:t>Vie</a:t>
            </a:r>
            <a:endParaRPr b="0" lang="fr-FR" sz="115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31"/>
          <p:cNvSpPr/>
          <p:nvPr/>
        </p:nvSpPr>
        <p:spPr>
          <a:xfrm>
            <a:off x="4264920" y="1226520"/>
            <a:ext cx="107028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405"/>
              </a:lnSpc>
            </a:pPr>
            <a:r>
              <a:rPr b="0" lang="en-US" sz="4410" spc="-46" strike="noStrike">
                <a:solidFill>
                  <a:srgbClr val="ffffff"/>
                </a:solidFill>
                <a:latin typeface="Boulder"/>
                <a:ea typeface="Boulder"/>
              </a:rPr>
              <a:t>de</a:t>
            </a:r>
            <a:endParaRPr b="0" lang="fr-FR" sz="44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Box 32"/>
          <p:cNvSpPr/>
          <p:nvPr/>
        </p:nvSpPr>
        <p:spPr>
          <a:xfrm>
            <a:off x="10712520" y="900000"/>
            <a:ext cx="9267120" cy="360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675"/>
              </a:lnSpc>
            </a:pPr>
            <a:r>
              <a:rPr b="0" lang="en-US" sz="51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Jésus exhorte ses disciples à imiter le comportement de Dieu </a:t>
            </a:r>
            <a:r>
              <a:rPr b="1" lang="en-US" sz="51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en étant miséricordieux tel qu’il l’est avec nous</a:t>
            </a:r>
            <a:r>
              <a:rPr b="0" lang="en-US" sz="51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(1) à commencer par ne pas juger les autres, et prêts à pardonner(2). </a:t>
            </a:r>
            <a:endParaRPr b="0" lang="fr-FR" sz="5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33"/>
          <p:cNvSpPr/>
          <p:nvPr/>
        </p:nvSpPr>
        <p:spPr>
          <a:xfrm>
            <a:off x="30600000" y="8824680"/>
            <a:ext cx="10079640" cy="449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899"/>
              </a:lnSpc>
            </a:pPr>
            <a:r>
              <a:rPr b="0" lang="fr-FR" sz="4500" spc="69" strike="noStrike">
                <a:solidFill>
                  <a:srgbClr val="000000"/>
                </a:solidFill>
                <a:latin typeface="Arial"/>
                <a:ea typeface="29LT Bukra Condensed Light"/>
              </a:rPr>
              <a:t>Jésus ne nous invite pas à fermer les yeux et à laisser courir les choses. Il désire que ceux qui le suivent </a:t>
            </a:r>
            <a:r>
              <a:rPr b="1" lang="fr-FR" sz="4500" spc="69" strike="noStrike">
                <a:solidFill>
                  <a:srgbClr val="000000"/>
                </a:solidFill>
                <a:latin typeface="Arial"/>
                <a:ea typeface="29LT Bukra Condensed Light"/>
              </a:rPr>
              <a:t>s’entraident réciproquement</a:t>
            </a:r>
            <a:r>
              <a:rPr b="1" lang="fr-FR" sz="4500" spc="69" strike="noStrike">
                <a:solidFill>
                  <a:srgbClr val="000000"/>
                </a:solidFill>
                <a:latin typeface="Arial"/>
                <a:ea typeface="29LT Bukra Condensed Bold"/>
              </a:rPr>
              <a:t>.</a:t>
            </a:r>
            <a:r>
              <a:rPr b="0" lang="fr-FR" sz="4500" spc="69" strike="noStrike">
                <a:solidFill>
                  <a:srgbClr val="000000"/>
                </a:solidFill>
                <a:latin typeface="Arial"/>
                <a:ea typeface="29LT Bukra Condensed Light"/>
              </a:rPr>
              <a:t> Car c’est uniquement l’amour, qui nous rend capables de le faire. 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34"/>
          <p:cNvSpPr/>
          <p:nvPr/>
        </p:nvSpPr>
        <p:spPr>
          <a:xfrm>
            <a:off x="1285920" y="14748840"/>
            <a:ext cx="8965080" cy="14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899"/>
              </a:lnSpc>
            </a:pPr>
            <a:r>
              <a:rPr b="1" lang="fr-FR" sz="5800" spc="77" strike="noStrike">
                <a:solidFill>
                  <a:srgbClr val="ffffff"/>
                </a:solidFill>
                <a:latin typeface="Calibri"/>
                <a:ea typeface="29LT Bukra Condensed Bold"/>
              </a:rPr>
              <a:t>Chiara Lubich</a:t>
            </a:r>
            <a:r>
              <a:rPr b="0" lang="fr-FR" sz="5800" spc="77" strike="noStrike">
                <a:solidFill>
                  <a:srgbClr val="ffffff"/>
                </a:solidFill>
                <a:latin typeface="Calibri"/>
                <a:ea typeface="29LT Bukra Condensed Bold"/>
              </a:rPr>
              <a:t> s’adresse à un groupe d’amis musulmans </a:t>
            </a:r>
            <a:r>
              <a:rPr b="0" lang="fr-FR" sz="5800" spc="77" strike="noStrike">
                <a:solidFill>
                  <a:srgbClr val="ffffff"/>
                </a:solidFill>
                <a:latin typeface="29LT Bukra Condensed Light"/>
                <a:ea typeface="29LT Bukra Condensed Light"/>
              </a:rPr>
              <a:t>:</a:t>
            </a:r>
            <a:endParaRPr b="0" lang="fr-FR" sz="5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35"/>
          <p:cNvSpPr/>
          <p:nvPr/>
        </p:nvSpPr>
        <p:spPr>
          <a:xfrm>
            <a:off x="11448000" y="14688000"/>
            <a:ext cx="8793720" cy="106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« Aux débuts du mouvement (Focolari … ) il n’était pas toujours facile de vivre dans la radicalité de l’amour évangélique (…). Et même dans les relations entre nous, de la poussière pouvait se faire voir (…). Cela </a:t>
            </a:r>
            <a:br>
              <a:rPr sz="4500"/>
            </a:b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se remarquait,         lorsqu’ on s’apercevait,                     par exemple,                        des         défauts   et                     des     imperfections                des autres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 ...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	</a:t>
            </a:r>
            <a:br>
              <a:rPr sz="4500"/>
            </a:b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C’est  alors                       qu’on 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Bold"/>
              </a:rPr>
              <a:t>se jugeait ».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36"/>
          <p:cNvSpPr/>
          <p:nvPr/>
        </p:nvSpPr>
        <p:spPr>
          <a:xfrm>
            <a:off x="20880000" y="14694120"/>
            <a:ext cx="9359640" cy="71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« Nous avons, un jour, établi un pacte entre nous et nous l’avons appelé « 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le pacte de la miséricorde</a:t>
            </a: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 ». On décida ainsi de voir d’une manière nouvelle le prochain que nous rencontrions chaque matin (…), sans nous souvenir de ses défauts et de lui donner         tout notre amour. (…) »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Box 55"/>
          <p:cNvSpPr/>
          <p:nvPr/>
        </p:nvSpPr>
        <p:spPr>
          <a:xfrm>
            <a:off x="20700000" y="5890320"/>
            <a:ext cx="9719640" cy="39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0" lang="en-US" sz="4500" spc="66" strike="noStrike">
                <a:solidFill>
                  <a:srgbClr val="000000"/>
                </a:solidFill>
                <a:latin typeface="Arial"/>
                <a:ea typeface="29LT Bukra Condensed Bold"/>
              </a:rPr>
              <a:t>C’est facile de critiquer les autres, de parler de leurs erreurs, de leurs faiblesses, lorsque nous sommes immergés dans la société, sans tenir compte de l’influence négative qui nous entoure.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Box 56"/>
          <p:cNvSpPr/>
          <p:nvPr/>
        </p:nvSpPr>
        <p:spPr>
          <a:xfrm>
            <a:off x="20700000" y="9720000"/>
            <a:ext cx="9539640" cy="33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1" lang="fr-FR" sz="4500" spc="66" strike="noStrike">
                <a:solidFill>
                  <a:srgbClr val="000000"/>
                </a:solidFill>
                <a:latin typeface="Arial"/>
                <a:ea typeface="29LT Bukra Condensed Bold"/>
              </a:rPr>
              <a:t>Il nous faut avoir le courage de voir </a:t>
            </a:r>
            <a:r>
              <a:rPr b="0" lang="fr-FR" sz="4500" spc="66" strike="noStrike">
                <a:solidFill>
                  <a:srgbClr val="000000"/>
                </a:solidFill>
                <a:latin typeface="Arial"/>
                <a:ea typeface="29LT Bukra Condensed Light"/>
              </a:rPr>
              <a:t>avec humilité </a:t>
            </a:r>
            <a:r>
              <a:rPr b="1" lang="fr-FR" sz="4500" spc="66" strike="noStrike">
                <a:solidFill>
                  <a:srgbClr val="000000"/>
                </a:solidFill>
                <a:latin typeface="Arial"/>
                <a:ea typeface="29LT Bukra Condensed Bold"/>
              </a:rPr>
              <a:t>« la poutre » qui est en nous</a:t>
            </a:r>
            <a:r>
              <a:rPr b="0" lang="fr-FR" sz="4500" spc="66" strike="noStrike">
                <a:solidFill>
                  <a:srgbClr val="000000"/>
                </a:solidFill>
                <a:latin typeface="Arial"/>
                <a:ea typeface="29LT Bukra Condensed Light"/>
              </a:rPr>
              <a:t>, sans juger, sans exagérer nos fragilités, comme celles des autres.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57"/>
          <p:cNvSpPr/>
          <p:nvPr/>
        </p:nvSpPr>
        <p:spPr>
          <a:xfrm>
            <a:off x="31284000" y="14691600"/>
            <a:ext cx="9208440" cy="35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« Cet engagement nous a aidé </a:t>
            </a:r>
            <a:r>
              <a:rPr b="1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à être les premiers à aimer</a:t>
            </a:r>
            <a:r>
              <a:rPr b="0" lang="fr-FR" sz="4500" spc="66" strike="noStrike">
                <a:solidFill>
                  <a:srgbClr val="ffffff"/>
                </a:solidFill>
                <a:latin typeface="Arial"/>
                <a:ea typeface="29LT Bukra Condensed Light"/>
              </a:rPr>
              <a:t> et à imiter Dieu, lui qui est « Le » miséricordieux, celui qui pardonne et oublie. (3)»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Box 58"/>
          <p:cNvSpPr/>
          <p:nvPr/>
        </p:nvSpPr>
        <p:spPr>
          <a:xfrm>
            <a:off x="601920" y="10257840"/>
            <a:ext cx="9478080" cy="26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r>
              <a:rPr b="0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« </a:t>
            </a:r>
            <a:r>
              <a:rPr b="0" lang="en-US" sz="4400" spc="-21" strike="noStrike">
                <a:solidFill>
                  <a:srgbClr val="ffffff"/>
                </a:solidFill>
                <a:latin typeface="Gliker"/>
                <a:ea typeface="Gliker"/>
              </a:rPr>
              <a:t>Qu’as-tu à regarder la paille dans l’oeil de ton frère</a:t>
            </a:r>
            <a:r>
              <a:rPr b="0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, alors que la poutre qui est dans ton oeil à toi, </a:t>
            </a:r>
            <a:r>
              <a:rPr b="1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tu ne la remarques pas ?</a:t>
            </a:r>
            <a:r>
              <a:rPr b="0" lang="en-US" sz="4400" spc="-21" strike="noStrike">
                <a:solidFill>
                  <a:srgbClr val="000000"/>
                </a:solidFill>
                <a:latin typeface="Gliker"/>
                <a:ea typeface="Gliker"/>
              </a:rPr>
              <a:t> »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2"/>
          <p:cNvSpPr/>
          <p:nvPr/>
        </p:nvSpPr>
        <p:spPr>
          <a:xfrm>
            <a:off x="0" y="0"/>
            <a:ext cx="42290280" cy="29717280"/>
          </a:xfrm>
          <a:custGeom>
            <a:avLst/>
            <a:gdLst>
              <a:gd name="textAreaLeft" fmla="*/ 0 w 42290280"/>
              <a:gd name="textAreaRight" fmla="*/ 42291000 w 42290280"/>
              <a:gd name="textAreaTop" fmla="*/ 0 h 29717280"/>
              <a:gd name="textAreaBottom" fmla="*/ 29718000 h 2971728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6" name="TextBox 3"/>
          <p:cNvSpPr/>
          <p:nvPr/>
        </p:nvSpPr>
        <p:spPr>
          <a:xfrm>
            <a:off x="538920" y="898560"/>
            <a:ext cx="58402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8994"/>
              </a:lnSpc>
            </a:pPr>
            <a:r>
              <a:rPr b="0" lang="en-US" sz="8990" spc="-162" strike="noStrike">
                <a:solidFill>
                  <a:srgbClr val="ffffff"/>
                </a:solidFill>
                <a:latin typeface="Boulder"/>
                <a:ea typeface="Boulder"/>
              </a:rPr>
              <a:t>Parola</a:t>
            </a:r>
            <a:endParaRPr b="0" lang="fr-FR" sz="899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7" name="Group 4"/>
          <p:cNvGrpSpPr/>
          <p:nvPr/>
        </p:nvGrpSpPr>
        <p:grpSpPr>
          <a:xfrm>
            <a:off x="5646960" y="997920"/>
            <a:ext cx="970200" cy="970200"/>
            <a:chOff x="5646960" y="997920"/>
            <a:chExt cx="970200" cy="970200"/>
          </a:xfrm>
        </p:grpSpPr>
        <p:sp>
          <p:nvSpPr>
            <p:cNvPr id="148" name="Freeform 5"/>
            <p:cNvSpPr/>
            <p:nvPr/>
          </p:nvSpPr>
          <p:spPr>
            <a:xfrm>
              <a:off x="5646960" y="997920"/>
              <a:ext cx="970200" cy="970200"/>
            </a:xfrm>
            <a:custGeom>
              <a:avLst/>
              <a:gdLst>
                <a:gd name="textAreaLeft" fmla="*/ 0 w 970200"/>
                <a:gd name="textAreaRight" fmla="*/ 970920 w 970200"/>
                <a:gd name="textAreaTop" fmla="*/ 0 h 970200"/>
                <a:gd name="textAreaBottom" fmla="*/ 970920 h 97020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49" name="TextBox 6"/>
            <p:cNvSpPr/>
            <p:nvPr/>
          </p:nvSpPr>
          <p:spPr>
            <a:xfrm>
              <a:off x="5738040" y="1202760"/>
              <a:ext cx="788040" cy="67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4847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50" name="TextBox 7"/>
          <p:cNvSpPr/>
          <p:nvPr/>
        </p:nvSpPr>
        <p:spPr>
          <a:xfrm>
            <a:off x="691920" y="27068040"/>
            <a:ext cx="2518380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1 - Lc 6,36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2- Lc 6,37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3- C. Lubich, L’amore al prossimo, Conversazione con gli amici musulmani, Castel Gandolfo, 1° novembre 2002. Cf. C. Lubich, L’Amore reciproco, 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96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    </a:t>
            </a:r>
            <a:r>
              <a:rPr b="0" lang="en-US" sz="33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Città Nuova, Roma 2013, pp. 89-90.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Box 8"/>
          <p:cNvSpPr/>
          <p:nvPr/>
        </p:nvSpPr>
        <p:spPr>
          <a:xfrm>
            <a:off x="32075280" y="27077760"/>
            <a:ext cx="9748800" cy="17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Adattamento di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Ilustrazione: Guili Rodriguez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000000"/>
                </a:solidFill>
                <a:latin typeface="Teko Light"/>
                <a:ea typeface="Teko Light"/>
              </a:rPr>
              <a:t>www.</a:t>
            </a:r>
            <a:r>
              <a:rPr b="1" lang="en-US" sz="3970" spc="-1" strike="noStrike">
                <a:solidFill>
                  <a:srgbClr val="000000"/>
                </a:solidFill>
                <a:latin typeface="Teko Bold"/>
                <a:ea typeface="Teko Bold"/>
              </a:rPr>
              <a:t>teens4unity</a:t>
            </a:r>
            <a:r>
              <a:rPr b="0" lang="en-US" sz="3970" spc="-1" strike="noStrike">
                <a:solidFill>
                  <a:srgbClr val="000000"/>
                </a:solidFill>
                <a:latin typeface="Teko"/>
                <a:ea typeface="Teko"/>
              </a:rPr>
              <a:t>.com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9"/>
          <p:cNvSpPr/>
          <p:nvPr/>
        </p:nvSpPr>
        <p:spPr>
          <a:xfrm rot="16200000">
            <a:off x="8820360" y="7777440"/>
            <a:ext cx="326016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450"/>
              </a:lnSpc>
            </a:pPr>
            <a:r>
              <a:rPr b="0" lang="en-US" sz="3450" spc="-1" strike="noStrike">
                <a:solidFill>
                  <a:srgbClr val="000000"/>
                </a:solidFill>
                <a:latin typeface="Gliker"/>
                <a:ea typeface="Gliker"/>
              </a:rPr>
              <a:t>MARZO 2025</a:t>
            </a:r>
            <a:endParaRPr b="0" lang="fr-FR" sz="34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10"/>
          <p:cNvSpPr/>
          <p:nvPr/>
        </p:nvSpPr>
        <p:spPr>
          <a:xfrm>
            <a:off x="1030320" y="9755280"/>
            <a:ext cx="1813320" cy="9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552"/>
              </a:lnSpc>
            </a:pPr>
            <a:r>
              <a:rPr b="0" lang="en-US" sz="3200" spc="-1" strike="noStrike">
                <a:solidFill>
                  <a:srgbClr val="f6f6f6"/>
                </a:solidFill>
                <a:latin typeface="Oswald"/>
                <a:ea typeface="Oswald"/>
              </a:rPr>
              <a:t>(</a:t>
            </a:r>
            <a:r>
              <a:rPr b="1" lang="en-US" sz="3200" spc="-1" strike="noStrike">
                <a:solidFill>
                  <a:srgbClr val="f6f6f6"/>
                </a:solidFill>
                <a:latin typeface="Oswald Bold"/>
                <a:ea typeface="Oswald Bold"/>
              </a:rPr>
              <a:t>Lc 6</a:t>
            </a:r>
            <a:r>
              <a:rPr b="0" lang="en-US" sz="3200" spc="-1" strike="noStrike">
                <a:solidFill>
                  <a:srgbClr val="f6f6f6"/>
                </a:solidFill>
                <a:latin typeface="Oswald"/>
                <a:ea typeface="Oswald"/>
              </a:rPr>
              <a:t>, 41)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Box 11"/>
          <p:cNvSpPr/>
          <p:nvPr/>
        </p:nvSpPr>
        <p:spPr>
          <a:xfrm>
            <a:off x="6766920" y="1027080"/>
            <a:ext cx="402444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11565"/>
              </a:lnSpc>
            </a:pPr>
            <a:r>
              <a:rPr b="0" lang="en-US" sz="11570" spc="-440" strike="noStrike">
                <a:solidFill>
                  <a:srgbClr val="ffffff"/>
                </a:solidFill>
                <a:latin typeface="Boulder"/>
                <a:ea typeface="Boulder"/>
              </a:rPr>
              <a:t>Vita</a:t>
            </a:r>
            <a:endParaRPr b="0" lang="fr-FR" sz="115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Box 12"/>
          <p:cNvSpPr/>
          <p:nvPr/>
        </p:nvSpPr>
        <p:spPr>
          <a:xfrm>
            <a:off x="5596920" y="1226520"/>
            <a:ext cx="107028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405"/>
              </a:lnSpc>
            </a:pPr>
            <a:r>
              <a:rPr b="0" lang="en-US" sz="4410" spc="-46" strike="noStrike">
                <a:solidFill>
                  <a:srgbClr val="ffffff"/>
                </a:solidFill>
                <a:latin typeface="Boulder"/>
                <a:ea typeface="Boulder"/>
              </a:rPr>
              <a:t>di</a:t>
            </a:r>
            <a:endParaRPr b="0" lang="fr-FR" sz="44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13"/>
          <p:cNvSpPr/>
          <p:nvPr/>
        </p:nvSpPr>
        <p:spPr>
          <a:xfrm>
            <a:off x="11405880" y="1429560"/>
            <a:ext cx="9267120" cy="360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675"/>
              </a:lnSpc>
            </a:pPr>
            <a:r>
              <a:rPr b="0" lang="en-US" sz="51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Gesù esorta i discepoli ad imitare il comportamento di Dio </a:t>
            </a:r>
            <a:r>
              <a:rPr b="1" lang="en-US" sz="51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essendo misericordiosi come Lui lo è con noi</a:t>
            </a:r>
            <a:r>
              <a:rPr b="0" lang="en-US" sz="51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(1) cominciando col non giudicare gli altri ed essendo pronti a perdonare (2). </a:t>
            </a:r>
            <a:endParaRPr b="0" lang="fr-FR" sz="5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Box 14"/>
          <p:cNvSpPr/>
          <p:nvPr/>
        </p:nvSpPr>
        <p:spPr>
          <a:xfrm>
            <a:off x="32114520" y="9382680"/>
            <a:ext cx="8622360" cy="37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899"/>
              </a:lnSpc>
            </a:pPr>
            <a:r>
              <a:rPr b="0" lang="en-US" sz="5300" spc="69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Gesù non invita a chiudere gli occhi e a lasciar correre le cose. </a:t>
            </a:r>
            <a:r>
              <a:rPr b="1" lang="en-US" sz="5300" spc="69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Lui vuole che i suoi seguaci si aiutino vicendevolmente.</a:t>
            </a:r>
            <a:r>
              <a:rPr b="0" lang="en-US" sz="5300" spc="69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Solo con l’amore siamo capaci di farlo. </a:t>
            </a:r>
            <a:endParaRPr b="0" lang="fr-FR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Box 15"/>
          <p:cNvSpPr/>
          <p:nvPr/>
        </p:nvSpPr>
        <p:spPr>
          <a:xfrm>
            <a:off x="1285920" y="15113160"/>
            <a:ext cx="8965080" cy="14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899"/>
              </a:lnSpc>
            </a:pPr>
            <a:r>
              <a:rPr b="1" lang="en-US" sz="5800" spc="77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Chiara Lubich racconta</a:t>
            </a:r>
            <a:r>
              <a:rPr b="0" lang="en-US" sz="5800" spc="77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</a:t>
            </a:r>
            <a:endParaRPr b="0" lang="fr-FR" sz="5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899"/>
              </a:lnSpc>
            </a:pPr>
            <a:r>
              <a:rPr b="0" lang="en-US" sz="5800" spc="77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ad un gruppo di amici musulmani:</a:t>
            </a:r>
            <a:endParaRPr b="0" lang="fr-FR" sz="5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Box 16"/>
          <p:cNvSpPr/>
          <p:nvPr/>
        </p:nvSpPr>
        <p:spPr>
          <a:xfrm>
            <a:off x="11697480" y="15055920"/>
            <a:ext cx="8793720" cy="569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«Agli inizi del Movimento (… ) non era sempre facile vivere la radicalità dell'amore evangelico. (…) Anche fra noi, sui nostri rapporti, poteva posarsi della polvere (…). Ciò accadeva, ad esempio, quando</a:t>
            </a: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 ci si accorgeva dei difetti</a:t>
            </a: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, delle imperfezioni </a:t>
            </a: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degli altri e li si giudicava.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Box 17"/>
          <p:cNvSpPr/>
          <p:nvPr/>
        </p:nvSpPr>
        <p:spPr>
          <a:xfrm>
            <a:off x="22053960" y="15055920"/>
            <a:ext cx="8577720" cy="49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Abbiamo pensato un giorno di stringere un patto fra noi e lo abbiamo chiamato </a:t>
            </a: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“patto di misericordia”</a:t>
            </a: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. Si decise di vedere ogni mattina il prossimo che incontravamo (…) nuovo, non ricordandoci dei suoi difetti, ma tutto coprendo con l'amore. (…).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Box 18"/>
          <p:cNvSpPr/>
          <p:nvPr/>
        </p:nvSpPr>
        <p:spPr>
          <a:xfrm>
            <a:off x="21790080" y="6368760"/>
            <a:ext cx="9106920" cy="33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È facile criticare gli altri,</a:t>
            </a: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parlare dei loro errori e debolezze sia quando ci troviamo in presenza come attraverso i social senza tener conto dell’inﬂuenza negativa che questo può avere su di loro.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Box 19"/>
          <p:cNvSpPr/>
          <p:nvPr/>
        </p:nvSpPr>
        <p:spPr>
          <a:xfrm>
            <a:off x="21790080" y="9852840"/>
            <a:ext cx="9106920" cy="39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Dobbiamo avere il coraggio di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199"/>
              </a:lnSpc>
            </a:pP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accorgerci della nostra “trave”</a:t>
            </a: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 e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199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comprendere con umiltà, senza giudicare,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199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senza esagerare le nostre fragilità e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199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quelle degli altri. 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Box 20"/>
          <p:cNvSpPr/>
          <p:nvPr/>
        </p:nvSpPr>
        <p:spPr>
          <a:xfrm>
            <a:off x="32379120" y="15055920"/>
            <a:ext cx="8329320" cy="284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Questo impegno ci aiutava ad </a:t>
            </a:r>
            <a:r>
              <a:rPr b="1" lang="en-US" sz="5000" spc="66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essere sempre primi nell'amare </a:t>
            </a:r>
            <a:r>
              <a:rPr b="0" lang="en-US" sz="5000" spc="66" strike="noStrike">
                <a:solidFill>
                  <a:srgbClr val="000000"/>
                </a:solidFill>
                <a:latin typeface="29LT Bukra Condensed Light"/>
                <a:ea typeface="29LT Bukra Condensed Light"/>
              </a:rPr>
              <a:t>a imitazione di Dio misericordioso, il quale perdona e dimentica. (3)»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21"/>
          <p:cNvSpPr/>
          <p:nvPr/>
        </p:nvSpPr>
        <p:spPr>
          <a:xfrm>
            <a:off x="1285920" y="10591560"/>
            <a:ext cx="9336960" cy="33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233"/>
              </a:lnSpc>
            </a:pPr>
            <a:r>
              <a:rPr b="0" lang="en-US" sz="4800" spc="-21" strike="noStrike">
                <a:solidFill>
                  <a:srgbClr val="000000"/>
                </a:solidFill>
                <a:latin typeface="Gliker"/>
                <a:ea typeface="Gliker"/>
              </a:rPr>
              <a:t>«</a:t>
            </a:r>
            <a:r>
              <a:rPr b="1" lang="en-US" sz="4800" spc="-21" strike="noStrike">
                <a:solidFill>
                  <a:srgbClr val="000000"/>
                </a:solidFill>
                <a:latin typeface="Gliker Bold"/>
                <a:ea typeface="Gliker Bold"/>
              </a:rPr>
              <a:t>Perché guardi la pagliuzza</a:t>
            </a:r>
            <a:r>
              <a:rPr b="0" lang="en-US" sz="4800" spc="-21" strike="noStrike">
                <a:solidFill>
                  <a:srgbClr val="000000"/>
                </a:solidFill>
                <a:latin typeface="Gliker"/>
                <a:ea typeface="Gliker"/>
              </a:rPr>
              <a:t> che è nell'occhio del tuo fratello </a:t>
            </a:r>
            <a:r>
              <a:rPr b="1" lang="en-US" sz="4800" spc="-21" strike="noStrike">
                <a:solidFill>
                  <a:srgbClr val="000000"/>
                </a:solidFill>
                <a:latin typeface="Gliker Bold"/>
                <a:ea typeface="Gliker Bold"/>
              </a:rPr>
              <a:t>e non ti accorgi della trave</a:t>
            </a:r>
            <a:r>
              <a:rPr b="0" lang="en-US" sz="4800" spc="-21" strike="noStrike">
                <a:solidFill>
                  <a:srgbClr val="000000"/>
                </a:solidFill>
                <a:latin typeface="Gliker"/>
                <a:ea typeface="Gliker"/>
              </a:rPr>
              <a:t> che è nel tuo occhio?»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0E634B9C216C4AB4FFFB653A7A7918" ma:contentTypeVersion="20" ma:contentTypeDescription="Creare un nuovo documento." ma:contentTypeScope="" ma:versionID="64aea63f63e6d463fae015b075641974">
  <xsd:schema xmlns:xsd="http://www.w3.org/2001/XMLSchema" xmlns:xs="http://www.w3.org/2001/XMLSchema" xmlns:p="http://schemas.microsoft.com/office/2006/metadata/properties" xmlns:ns2="8b861129-0d73-4312-bbbe-a82bc3901102" xmlns:ns3="5be84579-c802-4c28-afbe-e7eb7b5d93b2" targetNamespace="http://schemas.microsoft.com/office/2006/metadata/properties" ma:root="true" ma:fieldsID="3c11086b62beeae0e94c0e32521b7dc3" ns2:_="" ns3:_="">
    <xsd:import namespace="8b861129-0d73-4312-bbbe-a82bc3901102"/>
    <xsd:import namespace="5be84579-c802-4c28-afbe-e7eb7b5d93b2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LINK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Tag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61129-0d73-4312-bbbe-a82bc3901102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" nillable="true" ma:displayName="Stato consenso" ma:internalName="Stato_x0020_consenso" ma:readOnly="false">
      <xsd:simpleType>
        <xsd:restriction base="dms:Text"/>
      </xsd:simpleType>
    </xsd:element>
    <xsd:element name="LINK" ma:index="4" nillable="true" ma:displayName="LINK" ma:format="Hyperlink" ma:internalName="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827b190b-f2f9-433c-adc0-5e9deb5b7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Tag" ma:index="23" nillable="true" ma:displayName="Tag" ma:format="Dropdown" ma:hidden="true" ma:internalName="Tag" ma:readOnly="false">
      <xsd:simpleType>
        <xsd:restriction base="dms:Text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84579-c802-4c28-afbe-e7eb7b5d93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f0bf31-4d24-44f3-a1f1-19ea2f4dc51a}" ma:internalName="TaxCatchAll" ma:readOnly="false" ma:showField="CatchAllData" ma:web="5be84579-c802-4c28-afbe-e7eb7b5d9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i contenuto"/>
        <xsd:element ref="dc:title" minOccurs="0" maxOccurs="1" ma:index="1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b861129-0d73-4312-bbbe-a82bc3901102" xsi:nil="true"/>
    <Tag xmlns="8b861129-0d73-4312-bbbe-a82bc3901102" xsi:nil="true"/>
    <LINK xmlns="8b861129-0d73-4312-bbbe-a82bc3901102">
      <Url xsi:nil="true"/>
      <Description xsi:nil="true"/>
    </LINK>
    <TaxCatchAll xmlns="5be84579-c802-4c28-afbe-e7eb7b5d93b2" xsi:nil="true"/>
    <lcf76f155ced4ddcb4097134ff3c332f xmlns="8b861129-0d73-4312-bbbe-a82bc390110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77C83C-D5A6-4675-A5E0-61118CC2137B}"/>
</file>

<file path=customXml/itemProps2.xml><?xml version="1.0" encoding="utf-8"?>
<ds:datastoreItem xmlns:ds="http://schemas.openxmlformats.org/officeDocument/2006/customXml" ds:itemID="{480342C6-9DB6-4D1A-8852-0380CAB66691}">
  <ds:schemaRefs>
    <ds:schemaRef ds:uri="http://schemas.microsoft.com/office/2006/metadata/properties"/>
    <ds:schemaRef ds:uri="http://schemas.microsoft.com/office/infopath/2007/PartnerControls"/>
    <ds:schemaRef ds:uri="8b861129-0d73-4312-bbbe-a82bc3901102"/>
    <ds:schemaRef ds:uri="5be84579-c802-4c28-afbe-e7eb7b5d93b2"/>
  </ds:schemaRefs>
</ds:datastoreItem>
</file>

<file path=customXml/itemProps3.xml><?xml version="1.0" encoding="utf-8"?>
<ds:datastoreItem xmlns:ds="http://schemas.openxmlformats.org/officeDocument/2006/customXml" ds:itemID="{D35D0174-284F-4816-83EC-E6B375AFC8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Application>LibreOffice/24.2.5.2$Windows_X86_64 LibreOffice_project/bffef4ea93e59bebbeaf7f431bb02b1a39ee8a59</Application>
  <AppVersion>15.0000</AppVersion>
  <Words>1089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DAGfRjJas2I</dc:identifier>
  <dc:language>fr-FR</dc:language>
  <cp:lastModifiedBy/>
  <cp:lastPrinted>2025-02-28T09:53:29Z</cp:lastPrinted>
  <dcterms:modified xsi:type="dcterms:W3CDTF">2025-02-28T10:04:10Z</dcterms:modified>
  <cp:revision>11</cp:revision>
  <dc:subject/>
  <dc:title> IT MARZO 2025 - A4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0x0101009F0E634B9C216C4AB4FFFB653A7A7918</vt:lpwstr>
  </property>
  <property fmtid="{D5CDD505-2E9C-101B-9397-08002B2CF9AE}" pid="3" name="MediaServiceImageTags">
    <vt:lpwstr/>
  </property>
  <property fmtid="{D5CDD505-2E9C-101B-9397-08002B2CF9AE}" pid="4" name="PresentationFormat">
    <vt:lpwstr>Custom</vt:lpwstr>
  </property>
  <property fmtid="{D5CDD505-2E9C-101B-9397-08002B2CF9AE}" pid="5" name="Slides">
    <vt:i4>3</vt:i4>
  </property>
</Properties>
</file>