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1.xml" ContentType="application/xml"/>
  <Override PartName="/customXml/itemProps1.xml" ContentType="application/vnd.openxmlformats-officedocument.customXmlProperties+xml"/>
  <Override PartName="/customXml/item2.xml" ContentType="application/xml"/>
  <Override PartName="/customXml/_rels/item1.xml.rels" ContentType="application/vnd.openxmlformats-package.relationships+xml"/>
  <Override PartName="/customXml/_rels/item2.xml.rels" ContentType="application/vnd.openxmlformats-package.relationships+xml"/>
  <Override PartName="/customXml/_rels/item3.xml.rels" ContentType="application/vnd.openxmlformats-package.relationships+xml"/>
  <Override PartName="/customXml/itemProps2.xml" ContentType="application/vnd.openxmlformats-officedocument.customXmlProperties+xml"/>
  <Override PartName="/customXml/item3.xml" ContentType="application/xml"/>
  <Override PartName="/customXml/itemProps3.xml" ContentType="application/vnd.openxmlformats-officedocument.customXml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1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presProps.xml" ContentType="application/vnd.openxmlformats-officedocument.presentationml.presProps+xml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customXml" Target="../customXml/item1.xml"/><Relationship Id="rId5" Type="http://schemas.openxmlformats.org/officeDocument/2006/relationships/customXml" Target="../customXml/item2.xml"/><Relationship Id="rId6" Type="http://schemas.openxmlformats.org/officeDocument/2006/relationships/customXml" Target="../customXml/item3.xml"/><Relationship Id="rId7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6" r:id="rId6"/>
    <p:sldMasterId id="2147483658" r:id="rId7"/>
    <p:sldMasterId id="2147483660" r:id="rId8"/>
    <p:sldMasterId id="2147483662" r:id="rId9"/>
    <p:sldMasterId id="2147483664" r:id="rId10"/>
    <p:sldMasterId id="2147483666" r:id="rId11"/>
    <p:sldMasterId id="2147483668" r:id="rId12"/>
  </p:sldMasterIdLst>
  <p:sldIdLst>
    <p:sldId id="256" r:id="rId13"/>
    <p:sldId id="257" r:id="rId14"/>
    <p:sldId id="258" r:id="rId15"/>
  </p:sldIdLst>
  <p:sldSz cx="42291000" cy="2971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" Target="slides/slide1.xml"/><Relationship Id="rId14" Type="http://schemas.openxmlformats.org/officeDocument/2006/relationships/slide" Target="slides/slide2.xml"/><Relationship Id="rId15" Type="http://schemas.openxmlformats.org/officeDocument/2006/relationships/slide" Target="slides/slide3.xml"/><Relationship Id="rId16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2114280" y="1185480"/>
            <a:ext cx="38061360" cy="496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2114280" y="6953760"/>
            <a:ext cx="38061360" cy="1723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8EB781A8-A016-4D96-B09E-03C80D3EBCD8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9"/>
          </p:nvPr>
        </p:nvSpPr>
        <p:spPr/>
        <p:txBody>
          <a:bodyPr/>
          <a:p>
            <a:fld id="{A68EA8B9-996F-4B43-B870-1D4D7A142FB3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0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2"/>
          </p:nvPr>
        </p:nvSpPr>
        <p:spPr/>
        <p:txBody>
          <a:bodyPr/>
          <a:p>
            <a:fld id="{867E4FFC-B1DA-4D53-8D8B-18ECAC3B2A86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3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CEFDC702-8EC4-4767-89D5-D10B1A9F9709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112BA4EA-573D-41CC-9198-FA956C1493E1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2114280" y="1185480"/>
            <a:ext cx="38061360" cy="496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/>
          </p:nvPr>
        </p:nvSpPr>
        <p:spPr>
          <a:xfrm>
            <a:off x="2114280" y="6953760"/>
            <a:ext cx="38061360" cy="1723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360F6C7A-892D-4C02-9DC5-7150C4BFAE29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AC08D8C9-F069-4190-B92D-EF9CD262892F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2114280" y="1185480"/>
            <a:ext cx="38061360" cy="496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2114280" y="6953760"/>
            <a:ext cx="18573840" cy="1723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/>
          </p:nvPr>
        </p:nvSpPr>
        <p:spPr>
          <a:xfrm>
            <a:off x="21617280" y="6953760"/>
            <a:ext cx="18573840" cy="1723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B6B3B263-E8D0-4848-B211-6FAE320CBF77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5C445B5A-D2ED-45F0-86CE-A213472C8228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1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2114280" y="1185480"/>
            <a:ext cx="38061360" cy="496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3"/>
          </p:nvPr>
        </p:nvSpPr>
        <p:spPr/>
        <p:txBody>
          <a:bodyPr/>
          <a:p>
            <a:fld id="{2237DB63-369B-489F-B390-B7E8A358278C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4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6"/>
          </p:nvPr>
        </p:nvSpPr>
        <p:spPr/>
        <p:txBody>
          <a:bodyPr/>
          <a:p>
            <a:fld id="{105308FB-B03F-4176-A410-32C18865849C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7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1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2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3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4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5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2114280" y="1185480"/>
            <a:ext cx="38061000" cy="4961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Cliquez pour éditer le format du texte-titre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ftr" idx="1"/>
          </p:nvPr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&lt;pied de page&gt;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 idx="2"/>
          </p:nvPr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9621D8A0-DCEB-4FFF-A892-56D89C0F7416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&lt;numéro&gt;</a:t>
            </a:fld>
            <a:endParaRPr b="0" lang="fr-FR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dt" idx="3"/>
          </p:nvPr>
        </p:nvSpPr>
        <p:spPr>
          <a:xfrm>
            <a:off x="45720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&lt;date/heure&gt;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ftr" idx="28"/>
          </p:nvPr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&lt;pied de page&gt;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ldNum" idx="29"/>
          </p:nvPr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AB72F6BE-48E2-437E-A0BA-4E41F803D0F4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&lt;numéro&gt;</a:t>
            </a:fld>
            <a:endParaRPr b="0" lang="fr-FR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dt" idx="30"/>
          </p:nvPr>
        </p:nvSpPr>
        <p:spPr>
          <a:xfrm>
            <a:off x="45720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&lt;date/heure&gt;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7" r:id="rId2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ftr" idx="31"/>
          </p:nvPr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&lt;pied de page&gt;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sldNum" idx="32"/>
          </p:nvPr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9AF1EDBC-178C-4201-918E-985D831CEFEF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&lt;numéro&gt;</a:t>
            </a:fld>
            <a:endParaRPr b="0" lang="fr-FR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dt" idx="33"/>
          </p:nvPr>
        </p:nvSpPr>
        <p:spPr>
          <a:xfrm>
            <a:off x="45720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&lt;date/heure&gt;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9" r:id="rId2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ftr" idx="4"/>
          </p:nvPr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&lt;pied de page&gt;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ldNum" idx="5"/>
          </p:nvPr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6BC78D15-C8B9-4D3A-9E8F-EEF28DF3E4A8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&lt;numéro&gt;</a:t>
            </a:fld>
            <a:endParaRPr b="0" lang="fr-FR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dt" idx="6"/>
          </p:nvPr>
        </p:nvSpPr>
        <p:spPr>
          <a:xfrm>
            <a:off x="45720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&lt;date/heure&gt;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1" r:id="rId2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ftr" idx="7"/>
          </p:nvPr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&lt;pied de page&gt;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ldNum" idx="8"/>
          </p:nvPr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6F440CFF-5D72-4BB4-BE92-B2862E175F6A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&lt;numéro&gt;</a:t>
            </a:fld>
            <a:endParaRPr b="0" lang="fr-FR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dt" idx="9"/>
          </p:nvPr>
        </p:nvSpPr>
        <p:spPr>
          <a:xfrm>
            <a:off x="45720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&lt;date/heure&gt;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3" r:id="rId2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2114280" y="1185480"/>
            <a:ext cx="38061000" cy="4961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Cliquez pour éditer le format du texte-titre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2114280" y="6953760"/>
            <a:ext cx="38061000" cy="1723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Cliquez pour éditer le format du plan de texte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niveau de plan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Troisième niveau de plan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Quatrième niveau de plan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Cinquième niveau de plan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Sixième niveau de plan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Septième niveau de plan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ftr" idx="10"/>
          </p:nvPr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&lt;pied de page&gt;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sldNum" idx="11"/>
          </p:nvPr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321715F4-F38E-40E8-9829-A8E5B05FA840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&lt;numéro&gt;</a:t>
            </a:fld>
            <a:endParaRPr b="0" lang="fr-FR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PlaceHolder 5"/>
          <p:cNvSpPr>
            <a:spLocks noGrp="1"/>
          </p:cNvSpPr>
          <p:nvPr>
            <p:ph type="dt" idx="12"/>
          </p:nvPr>
        </p:nvSpPr>
        <p:spPr>
          <a:xfrm>
            <a:off x="45720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&lt;date/heure&gt;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5" r:id="rId2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ftr" idx="13"/>
          </p:nvPr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&lt;pied de page&gt;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sldNum" idx="14"/>
          </p:nvPr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57522BEF-FB79-4C5E-9EF0-0F2FB08F8441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&lt;numéro&gt;</a:t>
            </a:fld>
            <a:endParaRPr b="0" lang="fr-FR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dt" idx="15"/>
          </p:nvPr>
        </p:nvSpPr>
        <p:spPr>
          <a:xfrm>
            <a:off x="45720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&lt;date/heure&gt;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7" r:id="rId2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2114280" y="1185480"/>
            <a:ext cx="38061000" cy="4961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Cliquez pour éditer le format du texte-titre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2114280" y="6953760"/>
            <a:ext cx="18573480" cy="1723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Cliquez pour éditer le format du plan de texte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niveau de plan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Troisième niveau de plan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Quatrième niveau de plan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Cinquième niveau de plan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Sixième niveau de plan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Septième niveau de plan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21617280" y="6953760"/>
            <a:ext cx="18573480" cy="1723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Cliquez pour éditer le format du plan de texte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Second niveau de plan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Troisième niveau de plan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Quatrième niveau de plan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Cinquième niveau de plan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Sixième niveau de plan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Septième niveau de plan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ftr" idx="16"/>
          </p:nvPr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&lt;pied de page&gt;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" name="PlaceHolder 5"/>
          <p:cNvSpPr>
            <a:spLocks noGrp="1"/>
          </p:cNvSpPr>
          <p:nvPr>
            <p:ph type="sldNum" idx="17"/>
          </p:nvPr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9AD899E3-5275-493D-9D79-717469513814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&lt;numéro&gt;</a:t>
            </a:fld>
            <a:endParaRPr b="0" lang="fr-FR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" name="PlaceHolder 6"/>
          <p:cNvSpPr>
            <a:spLocks noGrp="1"/>
          </p:cNvSpPr>
          <p:nvPr>
            <p:ph type="dt" idx="18"/>
          </p:nvPr>
        </p:nvSpPr>
        <p:spPr>
          <a:xfrm>
            <a:off x="45720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&lt;date/heure&gt;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9" r:id="rId2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ftr" idx="19"/>
          </p:nvPr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&lt;pied de page&gt;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sldNum" idx="20"/>
          </p:nvPr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635313C4-22E5-466F-B771-5C2993F22A55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&lt;numéro&gt;</a:t>
            </a:fld>
            <a:endParaRPr b="0" lang="fr-FR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dt" idx="21"/>
          </p:nvPr>
        </p:nvSpPr>
        <p:spPr>
          <a:xfrm>
            <a:off x="45720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&lt;date/heure&gt;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1" r:id="rId2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2114280" y="1185480"/>
            <a:ext cx="38061000" cy="4961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Arial"/>
              </a:rPr>
              <a:t>Cliquez pour éditer le format du texte-titre</a:t>
            </a:r>
            <a:endParaRPr b="0" lang="fr-F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ftr" idx="22"/>
          </p:nvPr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&lt;pied de page&gt;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sldNum" idx="23"/>
          </p:nvPr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37AF240B-8F45-435B-8377-7C471277FD97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&lt;numéro&gt;</a:t>
            </a:fld>
            <a:endParaRPr b="0" lang="fr-FR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dt" idx="24"/>
          </p:nvPr>
        </p:nvSpPr>
        <p:spPr>
          <a:xfrm>
            <a:off x="45720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&lt;date/heure&gt;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3" r:id="rId2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ftr" idx="25"/>
          </p:nvPr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&lt;pied de page&gt;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sldNum" idx="26"/>
          </p:nvPr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8DEA1876-F55E-465F-A391-EE54EA14F618}" type="slidenum">
              <a:rPr b="0" lang="en-US" sz="1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&lt;numéro&gt;</a:t>
            </a:fld>
            <a:endParaRPr b="0" lang="fr-FR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dt" idx="27"/>
          </p:nvPr>
        </p:nvSpPr>
        <p:spPr>
          <a:xfrm>
            <a:off x="45720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fr-F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Times New Roman"/>
              </a:rPr>
              <a:t>&lt;date/heure&gt;</a:t>
            </a:r>
            <a:endParaRPr b="0" lang="fr-F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 type="title"/>
          </p:nvPr>
        </p:nvSpPr>
        <p:spPr>
          <a:xfrm>
            <a:off x="2114280" y="1185480"/>
            <a:ext cx="38061360" cy="4962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fr-FR" sz="4400" spc="-1" strike="noStrike">
                <a:solidFill>
                  <a:srgbClr val="000000"/>
                </a:solidFill>
                <a:latin typeface="Arial"/>
              </a:rPr>
              <a:t>Cliquez pour éditer le format du texte-titre</a:t>
            </a:r>
            <a:endParaRPr b="0" lang="fr-FR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5"/>
          <p:cNvSpPr>
            <a:spLocks noGrp="1"/>
          </p:cNvSpPr>
          <p:nvPr>
            <p:ph type="body"/>
          </p:nvPr>
        </p:nvSpPr>
        <p:spPr>
          <a:xfrm>
            <a:off x="2114280" y="6953760"/>
            <a:ext cx="38061360" cy="17236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000000"/>
                </a:solidFill>
                <a:latin typeface="Arial"/>
              </a:rPr>
              <a:t>Cliquez pour éditer le format du plan de texte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800" spc="-1" strike="noStrike">
                <a:solidFill>
                  <a:srgbClr val="000000"/>
                </a:solidFill>
                <a:latin typeface="Arial"/>
              </a:rPr>
              <a:t>Second niveau de plan</a:t>
            </a:r>
            <a:endParaRPr b="0" lang="fr-FR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400" spc="-1" strike="noStrike">
                <a:solidFill>
                  <a:srgbClr val="000000"/>
                </a:solidFill>
                <a:latin typeface="Arial"/>
              </a:rPr>
              <a:t>Troisième niveau de plan</a:t>
            </a:r>
            <a:endParaRPr b="0" lang="fr-FR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Quatrième niveau de plan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Cinquième niveau de plan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Sixième niveau de plan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Arial"/>
              </a:rPr>
              <a:t>Septième niveau de plan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5" r:id="rId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 2"/>
          <p:cNvSpPr/>
          <p:nvPr/>
        </p:nvSpPr>
        <p:spPr>
          <a:xfrm>
            <a:off x="9360" y="0"/>
            <a:ext cx="42290280" cy="29717280"/>
          </a:xfrm>
          <a:custGeom>
            <a:avLst/>
            <a:gdLst>
              <a:gd name="textAreaLeft" fmla="*/ 0 w 42290280"/>
              <a:gd name="textAreaRight" fmla="*/ 42291000 w 42290280"/>
              <a:gd name="textAreaTop" fmla="*/ 0 h 29717280"/>
              <a:gd name="textAreaBottom" fmla="*/ 29718000 h 29717280"/>
            </a:gdLst>
            <a:ahLst/>
            <a:rect l="textAreaLeft" t="textAreaTop" r="textAreaRight" b="textAreaBottom"/>
            <a:pathLst>
              <a:path w="42291000" h="29718000">
                <a:moveTo>
                  <a:pt x="0" y="0"/>
                </a:moveTo>
                <a:lnTo>
                  <a:pt x="42291000" y="0"/>
                </a:lnTo>
                <a:lnTo>
                  <a:pt x="42291000" y="29718000"/>
                </a:lnTo>
                <a:lnTo>
                  <a:pt x="0" y="29718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s-PY" sz="1800" spc="-1" strike="noStrike">
              <a:solidFill>
                <a:schemeClr val="dk1"/>
              </a:solidFill>
              <a:latin typeface="Calibri"/>
            </a:endParaRPr>
          </a:p>
        </p:txBody>
      </p:sp>
      <p:grpSp>
        <p:nvGrpSpPr>
          <p:cNvPr id="51" name="Group 3"/>
          <p:cNvGrpSpPr/>
          <p:nvPr/>
        </p:nvGrpSpPr>
        <p:grpSpPr>
          <a:xfrm>
            <a:off x="29018520" y="26875080"/>
            <a:ext cx="2288160" cy="2288160"/>
            <a:chOff x="29018520" y="26875080"/>
            <a:chExt cx="2288160" cy="2288160"/>
          </a:xfrm>
        </p:grpSpPr>
        <p:grpSp>
          <p:nvGrpSpPr>
            <p:cNvPr id="52" name="Group 4"/>
            <p:cNvGrpSpPr/>
            <p:nvPr/>
          </p:nvGrpSpPr>
          <p:grpSpPr>
            <a:xfrm>
              <a:off x="29018520" y="26875080"/>
              <a:ext cx="2288160" cy="2288160"/>
              <a:chOff x="29018520" y="26875080"/>
              <a:chExt cx="2288160" cy="2288160"/>
            </a:xfrm>
          </p:grpSpPr>
          <p:sp>
            <p:nvSpPr>
              <p:cNvPr id="53" name="Freeform 5"/>
              <p:cNvSpPr/>
              <p:nvPr/>
            </p:nvSpPr>
            <p:spPr>
              <a:xfrm>
                <a:off x="29018520" y="26875080"/>
                <a:ext cx="2288160" cy="2288160"/>
              </a:xfrm>
              <a:custGeom>
                <a:avLst/>
                <a:gdLst>
                  <a:gd name="textAreaLeft" fmla="*/ 0 w 2288160"/>
                  <a:gd name="textAreaRight" fmla="*/ 2288880 w 2288160"/>
                  <a:gd name="textAreaTop" fmla="*/ 0 h 2288160"/>
                  <a:gd name="textAreaBottom" fmla="*/ 2288880 h 2288160"/>
                </a:gdLst>
                <a:ahLst/>
                <a:rect l="textAreaLeft" t="textAreaTop" r="textAreaRight" b="textAreaBottom"/>
                <a:pathLst>
                  <a:path w="812800" h="812800">
                    <a:moveTo>
                      <a:pt x="119607" y="0"/>
                    </a:moveTo>
                    <a:lnTo>
                      <a:pt x="693193" y="0"/>
                    </a:lnTo>
                    <a:cubicBezTo>
                      <a:pt x="724915" y="0"/>
                      <a:pt x="755337" y="12601"/>
                      <a:pt x="777768" y="35032"/>
                    </a:cubicBezTo>
                    <a:cubicBezTo>
                      <a:pt x="800199" y="57463"/>
                      <a:pt x="812800" y="87885"/>
                      <a:pt x="812800" y="119607"/>
                    </a:cubicBezTo>
                    <a:lnTo>
                      <a:pt x="812800" y="693193"/>
                    </a:lnTo>
                    <a:cubicBezTo>
                      <a:pt x="812800" y="724915"/>
                      <a:pt x="800199" y="755337"/>
                      <a:pt x="777768" y="777768"/>
                    </a:cubicBezTo>
                    <a:cubicBezTo>
                      <a:pt x="755337" y="800199"/>
                      <a:pt x="724915" y="812800"/>
                      <a:pt x="693193" y="812800"/>
                    </a:cubicBezTo>
                    <a:lnTo>
                      <a:pt x="119607" y="812800"/>
                    </a:lnTo>
                    <a:cubicBezTo>
                      <a:pt x="87885" y="812800"/>
                      <a:pt x="57463" y="800199"/>
                      <a:pt x="35032" y="777768"/>
                    </a:cubicBezTo>
                    <a:cubicBezTo>
                      <a:pt x="12601" y="755337"/>
                      <a:pt x="0" y="724915"/>
                      <a:pt x="0" y="693193"/>
                    </a:cubicBezTo>
                    <a:lnTo>
                      <a:pt x="0" y="119607"/>
                    </a:lnTo>
                    <a:cubicBezTo>
                      <a:pt x="0" y="87885"/>
                      <a:pt x="12601" y="57463"/>
                      <a:pt x="35032" y="35032"/>
                    </a:cubicBezTo>
                    <a:cubicBezTo>
                      <a:pt x="57463" y="12601"/>
                      <a:pt x="87885" y="0"/>
                      <a:pt x="119607" y="0"/>
                    </a:cubicBezTo>
                    <a:close/>
                  </a:path>
                </a:pathLst>
              </a:custGeom>
              <a:solidFill>
                <a:srgbClr val="f6f6f6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s-PY" sz="1800" spc="-1" strike="noStrike">
                  <a:solidFill>
                    <a:schemeClr val="dk1"/>
                  </a:solidFill>
                  <a:latin typeface="Calibri"/>
                </a:endParaRPr>
              </a:p>
            </p:txBody>
          </p:sp>
          <p:sp>
            <p:nvSpPr>
              <p:cNvPr id="54" name="TextBox 6"/>
              <p:cNvSpPr/>
              <p:nvPr/>
            </p:nvSpPr>
            <p:spPr>
              <a:xfrm>
                <a:off x="29018520" y="27036000"/>
                <a:ext cx="2288160" cy="2127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50760" rIns="50760" tIns="50760" bIns="50760" anchor="ctr">
                <a:noAutofit/>
              </a:bodyPr>
              <a:p>
                <a:pPr algn="ctr" defTabSz="914400">
                  <a:lnSpc>
                    <a:spcPts val="6378"/>
                  </a:lnSpc>
                </a:pPr>
                <a:endParaRPr b="0" lang="en-US" sz="1800" spc="-1" strike="noStrike">
                  <a:solidFill>
                    <a:schemeClr val="dk1"/>
                  </a:solidFill>
                  <a:latin typeface="Calibri"/>
                </a:endParaRPr>
              </a:p>
            </p:txBody>
          </p:sp>
        </p:grpSp>
        <p:sp>
          <p:nvSpPr>
            <p:cNvPr id="55" name="Freeform 7"/>
            <p:cNvSpPr/>
            <p:nvPr/>
          </p:nvSpPr>
          <p:spPr>
            <a:xfrm>
              <a:off x="29376000" y="27295560"/>
              <a:ext cx="1555200" cy="1447200"/>
            </a:xfrm>
            <a:custGeom>
              <a:avLst/>
              <a:gdLst>
                <a:gd name="textAreaLeft" fmla="*/ 0 w 1555200"/>
                <a:gd name="textAreaRight" fmla="*/ 1555920 w 1555200"/>
                <a:gd name="textAreaTop" fmla="*/ 0 h 1447200"/>
                <a:gd name="textAreaBottom" fmla="*/ 1447920 h 1447200"/>
              </a:gdLst>
              <a:ahLst/>
              <a:rect l="textAreaLeft" t="textAreaTop" r="textAreaRight" b="textAreaBottom"/>
              <a:pathLst>
                <a:path w="2074705" h="1930628">
                  <a:moveTo>
                    <a:pt x="0" y="0"/>
                  </a:moveTo>
                  <a:lnTo>
                    <a:pt x="2074705" y="0"/>
                  </a:lnTo>
                  <a:lnTo>
                    <a:pt x="2074705" y="1930629"/>
                  </a:lnTo>
                  <a:lnTo>
                    <a:pt x="0" y="1930629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2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s-PY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56" name="TextBox 8"/>
          <p:cNvSpPr/>
          <p:nvPr/>
        </p:nvSpPr>
        <p:spPr>
          <a:xfrm>
            <a:off x="538920" y="898560"/>
            <a:ext cx="5840280" cy="1142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8994"/>
              </a:lnSpc>
            </a:pPr>
            <a:r>
              <a:rPr b="0" lang="en-US" sz="8990" spc="-162" strike="noStrike">
                <a:solidFill>
                  <a:srgbClr val="ffffff"/>
                </a:solidFill>
                <a:latin typeface="Boulder"/>
                <a:ea typeface="Boulder"/>
              </a:rPr>
              <a:t>Parole</a:t>
            </a:r>
            <a:endParaRPr b="0" lang="fr-FR" sz="899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57" name="Group 9"/>
          <p:cNvGrpSpPr/>
          <p:nvPr/>
        </p:nvGrpSpPr>
        <p:grpSpPr>
          <a:xfrm>
            <a:off x="5646960" y="997920"/>
            <a:ext cx="970200" cy="970200"/>
            <a:chOff x="5646960" y="997920"/>
            <a:chExt cx="970200" cy="970200"/>
          </a:xfrm>
        </p:grpSpPr>
        <p:sp>
          <p:nvSpPr>
            <p:cNvPr id="58" name="Freeform 10"/>
            <p:cNvSpPr/>
            <p:nvPr/>
          </p:nvSpPr>
          <p:spPr>
            <a:xfrm>
              <a:off x="5646960" y="997920"/>
              <a:ext cx="970200" cy="970200"/>
            </a:xfrm>
            <a:custGeom>
              <a:avLst/>
              <a:gdLst>
                <a:gd name="textAreaLeft" fmla="*/ 0 w 970200"/>
                <a:gd name="textAreaRight" fmla="*/ 970920 w 970200"/>
                <a:gd name="textAreaTop" fmla="*/ 0 h 970200"/>
                <a:gd name="textAreaBottom" fmla="*/ 970920 h 970200"/>
              </a:gdLst>
              <a:ah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7b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s-PY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59" name="TextBox 11"/>
            <p:cNvSpPr/>
            <p:nvPr/>
          </p:nvSpPr>
          <p:spPr>
            <a:xfrm>
              <a:off x="5738040" y="1202760"/>
              <a:ext cx="788040" cy="674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4847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60" name="TextBox 12"/>
          <p:cNvSpPr/>
          <p:nvPr/>
        </p:nvSpPr>
        <p:spPr>
          <a:xfrm>
            <a:off x="691920" y="27222480"/>
            <a:ext cx="10146960" cy="532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4198"/>
              </a:lnSpc>
            </a:pPr>
            <a:r>
              <a:rPr b="0" lang="en-US" sz="3500" spc="-1" strike="noStrike">
                <a:solidFill>
                  <a:srgbClr val="000000"/>
                </a:solidFill>
                <a:latin typeface="Anantason Condensed Light"/>
                <a:ea typeface="Anantason Condensed Light"/>
              </a:rPr>
              <a:t>[ 1] 1 Ts 5, 15-22 </a:t>
            </a:r>
            <a:endParaRPr b="0" lang="fr-FR" sz="3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TextBox 13"/>
          <p:cNvSpPr/>
          <p:nvPr/>
        </p:nvSpPr>
        <p:spPr>
          <a:xfrm>
            <a:off x="11160000" y="14546520"/>
            <a:ext cx="9719640" cy="511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5749"/>
              </a:lnSpc>
            </a:pPr>
            <a:r>
              <a:rPr b="1" lang="fr-FR" sz="4500" spc="-1" strike="noStrike">
                <a:solidFill>
                  <a:srgbClr val="ffffff"/>
                </a:solidFill>
                <a:latin typeface="Calibri"/>
                <a:ea typeface="29LT Bukra Condensed Bold"/>
              </a:rPr>
              <a:t>Simona nous raconte :</a:t>
            </a:r>
            <a:endParaRPr b="0" lang="fr-FR" sz="45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5749"/>
              </a:lnSpc>
            </a:pPr>
            <a:r>
              <a:rPr b="1" lang="fr-FR" sz="4500" spc="-1" strike="noStrike">
                <a:solidFill>
                  <a:srgbClr val="ffffff"/>
                </a:solidFill>
                <a:latin typeface="Calibri"/>
                <a:ea typeface="29LT Bukra Condensed Bold"/>
              </a:rPr>
              <a:t>Dans le passé, à l'école, j'avais toujours exprimé clairement mes opinions, j'étais toujours la première à dire "oh non, c'est mal !", mais je me suis rendu compte que cette façon de faire ne changeait en rien la façon de penser des autres</a:t>
            </a:r>
            <a:endParaRPr b="0" lang="fr-FR" sz="4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TextBox 14"/>
          <p:cNvSpPr/>
          <p:nvPr/>
        </p:nvSpPr>
        <p:spPr>
          <a:xfrm>
            <a:off x="31500000" y="9359280"/>
            <a:ext cx="9264240" cy="3800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5984"/>
              </a:lnSpc>
            </a:pPr>
            <a:r>
              <a:rPr b="0" lang="en-US" sz="5700" spc="-1" strike="noStrike">
                <a:solidFill>
                  <a:srgbClr val="000000"/>
                </a:solidFill>
                <a:latin typeface="29LT Bukra Condensed Light"/>
                <a:ea typeface="29LT Bukra Condensed Light"/>
              </a:rPr>
              <a:t> </a:t>
            </a:r>
            <a:r>
              <a:rPr b="1" lang="fr-FR" sz="5700" spc="-1" strike="noStrike">
                <a:solidFill>
                  <a:srgbClr val="000000"/>
                </a:solidFill>
                <a:latin typeface="29LT Bukra Condensed Light"/>
                <a:ea typeface="29LT Bukra Condensed Light"/>
              </a:rPr>
              <a:t>Apprendre à dialogue</a:t>
            </a:r>
            <a:r>
              <a:rPr b="0" lang="en-US" sz="5700" spc="-1" strike="noStrike">
                <a:solidFill>
                  <a:srgbClr val="000000"/>
                </a:solidFill>
                <a:latin typeface="29LT Bukra Condensed Light"/>
                <a:ea typeface="29LT Bukra Condensed Light"/>
              </a:rPr>
              <a:t>r</a:t>
            </a:r>
            <a:r>
              <a:rPr b="1" lang="en-US" sz="5700" spc="-1" strike="noStrike">
                <a:solidFill>
                  <a:srgbClr val="000000"/>
                </a:solidFill>
                <a:latin typeface="29LT Bukra Condensed Bold"/>
                <a:ea typeface="29LT Bukra Condensed Bold"/>
              </a:rPr>
              <a:t>:</a:t>
            </a:r>
            <a:r>
              <a:rPr b="0" lang="fr-FR" sz="5700" spc="-1" strike="noStrike">
                <a:solidFill>
                  <a:srgbClr val="000000"/>
                </a:solidFill>
                <a:latin typeface="Calibri"/>
                <a:ea typeface="29LT Bukra Condensed Bold"/>
              </a:rPr>
              <a:t> Etre attentif non seulement aux qualités personnelles</a:t>
            </a:r>
            <a:r>
              <a:rPr b="1" lang="fr-FR" sz="5700" spc="-1" strike="noStrike">
                <a:solidFill>
                  <a:srgbClr val="000000"/>
                </a:solidFill>
                <a:latin typeface="Calibri"/>
                <a:ea typeface="29LT Bukra Condensed Bold"/>
              </a:rPr>
              <a:t>,</a:t>
            </a:r>
            <a:r>
              <a:rPr b="0" lang="fr-FR" sz="5700" spc="-1" strike="noStrike">
                <a:solidFill>
                  <a:srgbClr val="000000"/>
                </a:solidFill>
                <a:latin typeface="Calibri"/>
                <a:ea typeface="29LT Bukra Condensed Light"/>
              </a:rPr>
              <a:t> m</a:t>
            </a:r>
            <a:r>
              <a:rPr b="0" lang="en-US" sz="5700" spc="-1" strike="noStrike">
                <a:solidFill>
                  <a:srgbClr val="000000"/>
                </a:solidFill>
                <a:latin typeface="Calibri"/>
                <a:ea typeface="29LT Bukra Condensed Light"/>
              </a:rPr>
              <a:t>ais aussi aux diversités de point de vue ceux qui nous entourent</a:t>
            </a:r>
            <a:endParaRPr b="0" lang="fr-FR" sz="5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TextBox 15"/>
          <p:cNvSpPr/>
          <p:nvPr/>
        </p:nvSpPr>
        <p:spPr>
          <a:xfrm>
            <a:off x="21420000" y="1254240"/>
            <a:ext cx="9540000" cy="3624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7135"/>
              </a:lnSpc>
            </a:pPr>
            <a:r>
              <a:rPr b="0" lang="en-US" sz="61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 </a:t>
            </a:r>
            <a:r>
              <a:rPr b="1" lang="en-US" sz="6100" spc="-1" strike="noStrike">
                <a:solidFill>
                  <a:srgbClr val="000000"/>
                </a:solidFill>
                <a:latin typeface="29LT Bukra Condensed Bold"/>
                <a:ea typeface="29LT Bukra Condensed Bold"/>
              </a:rPr>
              <a:t>Discernement, dialogue </a:t>
            </a:r>
            <a:endParaRPr b="0" lang="fr-FR" sz="61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7135"/>
              </a:lnSpc>
            </a:pPr>
            <a:r>
              <a:rPr b="1" lang="en-US" sz="6100" spc="-1" strike="noStrike">
                <a:solidFill>
                  <a:srgbClr val="000000"/>
                </a:solidFill>
                <a:latin typeface="29LT Bukra Condensed Bold"/>
                <a:ea typeface="29LT Bukra Condensed Bold"/>
              </a:rPr>
              <a:t>et écoute:</a:t>
            </a:r>
            <a:r>
              <a:rPr b="0" lang="en-US" sz="61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 </a:t>
            </a:r>
            <a:endParaRPr b="0" lang="fr-FR" sz="61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7135"/>
              </a:lnSpc>
            </a:pPr>
            <a:r>
              <a:rPr b="0" lang="fr-FR" sz="4500" spc="-1" strike="noStrike">
                <a:solidFill>
                  <a:srgbClr val="000000"/>
                </a:solidFill>
                <a:latin typeface="Calibi"/>
                <a:ea typeface="29LT Bukra Condensed"/>
              </a:rPr>
              <a:t>Cela nous aidera sur le chemin que nous avons pris depuis peu.. </a:t>
            </a:r>
            <a:endParaRPr b="0" lang="fr-FR" sz="4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TextBox 16"/>
          <p:cNvSpPr/>
          <p:nvPr/>
        </p:nvSpPr>
        <p:spPr>
          <a:xfrm>
            <a:off x="32075280" y="27077760"/>
            <a:ext cx="9748800" cy="1713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4161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nantason Condensed Light"/>
                <a:ea typeface="Anantason Condensed Light"/>
              </a:rPr>
              <a:t>Adattamento di Encar Javaloyes 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4161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nantason Condensed Light"/>
                <a:ea typeface="Anantason Condensed Light"/>
              </a:rPr>
              <a:t>Ilustrazione: Juancho Gutierrez (visolen@gmail.com)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5170"/>
              </a:lnSpc>
            </a:pPr>
            <a:r>
              <a:rPr b="0" lang="en-US" sz="3970" spc="-1" strike="noStrike">
                <a:solidFill>
                  <a:srgbClr val="4880bb"/>
                </a:solidFill>
                <a:latin typeface="Teko Light"/>
                <a:ea typeface="Teko Light"/>
              </a:rPr>
              <a:t>www.</a:t>
            </a:r>
            <a:r>
              <a:rPr b="1" lang="en-US" sz="3970" spc="-1" strike="noStrike">
                <a:solidFill>
                  <a:srgbClr val="4880bb"/>
                </a:solidFill>
                <a:latin typeface="Teko Bold"/>
                <a:ea typeface="Teko Bold"/>
              </a:rPr>
              <a:t>teens4unity</a:t>
            </a:r>
            <a:r>
              <a:rPr b="0" lang="en-US" sz="3970" spc="-1" strike="noStrike">
                <a:solidFill>
                  <a:srgbClr val="4880bb"/>
                </a:solidFill>
                <a:latin typeface="Teko"/>
                <a:ea typeface="Teko"/>
              </a:rPr>
              <a:t>.com</a:t>
            </a:r>
            <a:endParaRPr b="0" lang="fr-FR" sz="39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TextBox 17"/>
          <p:cNvSpPr/>
          <p:nvPr/>
        </p:nvSpPr>
        <p:spPr>
          <a:xfrm>
            <a:off x="11160000" y="9019800"/>
            <a:ext cx="9720000" cy="4121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5409"/>
              </a:lnSpc>
            </a:pPr>
            <a:r>
              <a:rPr b="0" lang="fr-FR" sz="4500" spc="-1" strike="noStrike">
                <a:solidFill>
                  <a:srgbClr val="000000"/>
                </a:solidFill>
                <a:latin typeface="Calibri"/>
                <a:ea typeface="29LT Bukra Condensed"/>
              </a:rPr>
              <a:t> </a:t>
            </a:r>
            <a:r>
              <a:rPr b="0" lang="fr-FR" sz="4500" spc="-1" strike="noStrike">
                <a:solidFill>
                  <a:srgbClr val="000000"/>
                </a:solidFill>
                <a:latin typeface="Calibri"/>
                <a:ea typeface="29LT Bukra Condensed"/>
              </a:rPr>
              <a:t>Cette parole est extraite de conseils</a:t>
            </a:r>
            <a:r>
              <a:rPr b="0" lang="fr-FR" sz="4500" spc="-1" strike="noStrike">
                <a:solidFill>
                  <a:srgbClr val="000000"/>
                </a:solidFill>
                <a:latin typeface="Calibri"/>
                <a:ea typeface="29LT Bukra Condensed Bold"/>
              </a:rPr>
              <a:t> que l’apôtre Paul fait à la communauté </a:t>
            </a:r>
            <a:r>
              <a:rPr b="0" lang="fr-FR" sz="4500" spc="-1" strike="noStrike">
                <a:solidFill>
                  <a:srgbClr val="000000"/>
                </a:solidFill>
                <a:latin typeface="Calibri"/>
                <a:ea typeface="29LT Bukra Condensed"/>
              </a:rPr>
              <a:t>des Thessaloniciens: «Recherchez toujours le bien entre vous et entre tous. (…) </a:t>
            </a:r>
            <a:r>
              <a:rPr b="0" lang="fr-FR" sz="4500" spc="-1" strike="noStrike">
                <a:solidFill>
                  <a:srgbClr val="000000"/>
                </a:solidFill>
                <a:latin typeface="Calibri"/>
                <a:ea typeface="29LT Bukra Condensed Bold"/>
              </a:rPr>
              <a:t>N’éteignez pas l’Esprit et</a:t>
            </a:r>
            <a:r>
              <a:rPr b="0" lang="fr-FR" sz="4500" spc="-1" strike="noStrike">
                <a:solidFill>
                  <a:srgbClr val="000000"/>
                </a:solidFill>
                <a:latin typeface="Calibri"/>
                <a:ea typeface="29LT Bukra Condensed"/>
              </a:rPr>
              <a:t> (…) abstenez-vous de toute espèce de mal»[1]. </a:t>
            </a:r>
            <a:endParaRPr b="0" lang="fr-FR" sz="45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TextBox 18"/>
          <p:cNvSpPr/>
          <p:nvPr/>
        </p:nvSpPr>
        <p:spPr>
          <a:xfrm rot="21541200">
            <a:off x="31777200" y="14497560"/>
            <a:ext cx="9540000" cy="11450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5635"/>
              </a:lnSpc>
            </a:pPr>
            <a:r>
              <a:rPr b="0" lang="fr-FR" sz="4900" spc="-1" strike="noStrike">
                <a:solidFill>
                  <a:srgbClr val="ffffff"/>
                </a:solidFill>
                <a:latin typeface="Calibri"/>
                <a:ea typeface="29LT Bukra Condensed"/>
              </a:rPr>
              <a:t>Cette attitude m’a été utile cette année durant laquelle notre pays s’est trouvé divisé à cause des élections présidentielles. </a:t>
            </a:r>
            <a:r>
              <a:rPr b="1" lang="fr-FR" sz="4900" spc="-1" strike="noStrike">
                <a:solidFill>
                  <a:srgbClr val="ffffff"/>
                </a:solidFill>
                <a:latin typeface="Calibri"/>
                <a:ea typeface="29LT Bukra Condensed Bold"/>
              </a:rPr>
              <a:t>C’était difficile pour moi d’écouter les pesonnes qui parlaient de choses auxquelles je ne crois pas</a:t>
            </a:r>
            <a:r>
              <a:rPr b="0" lang="fr-FR" sz="4900" spc="-1" strike="noStrike">
                <a:solidFill>
                  <a:srgbClr val="ffffff"/>
                </a:solidFill>
                <a:latin typeface="Calibri"/>
                <a:ea typeface="29LT Bukra Condensed"/>
              </a:rPr>
              <a:t>, mais j’ai appris que je devais prêter attention à celles que nous avons en commun. J’ai vu qu’il est </a:t>
            </a:r>
            <a:endParaRPr b="0" lang="fr-FR" sz="49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ts val="5635"/>
              </a:lnSpc>
            </a:pPr>
            <a:r>
              <a:rPr b="0" lang="fr-FR" sz="4900" spc="-1" strike="noStrike">
                <a:solidFill>
                  <a:srgbClr val="ffffff"/>
                </a:solidFill>
                <a:latin typeface="Calibri"/>
                <a:ea typeface="29LT Bukra Condensed"/>
              </a:rPr>
              <a:t>possible de</a:t>
            </a:r>
            <a:endParaRPr b="0" lang="fr-FR" sz="49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ts val="5635"/>
              </a:lnSpc>
            </a:pPr>
            <a:r>
              <a:rPr b="0" lang="fr-FR" sz="4900" spc="-1" strike="noStrike">
                <a:solidFill>
                  <a:srgbClr val="ffffff"/>
                </a:solidFill>
                <a:latin typeface="Calibri"/>
                <a:ea typeface="29LT Bukra Condensed"/>
              </a:rPr>
              <a:t>respecter les </a:t>
            </a:r>
            <a:endParaRPr b="0" lang="fr-FR" sz="49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ts val="5635"/>
              </a:lnSpc>
            </a:pPr>
            <a:r>
              <a:rPr b="0" lang="fr-FR" sz="4900" spc="-1" strike="noStrike">
                <a:solidFill>
                  <a:srgbClr val="ffffff"/>
                </a:solidFill>
                <a:latin typeface="Calibri"/>
                <a:ea typeface="29LT Bukra Condensed"/>
              </a:rPr>
              <a:t>personnes</a:t>
            </a:r>
            <a:endParaRPr b="0" lang="fr-FR" sz="49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ts val="5635"/>
              </a:lnSpc>
            </a:pPr>
            <a:r>
              <a:rPr b="0" lang="fr-FR" sz="4900" spc="-1" strike="noStrike">
                <a:solidFill>
                  <a:srgbClr val="ffffff"/>
                </a:solidFill>
                <a:latin typeface="Calibri"/>
                <a:ea typeface="29LT Bukra Condensed"/>
              </a:rPr>
              <a:t>avec  lesquelles</a:t>
            </a:r>
            <a:endParaRPr b="0" lang="fr-FR" sz="49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ts val="5635"/>
              </a:lnSpc>
            </a:pPr>
            <a:r>
              <a:rPr b="0" lang="fr-FR" sz="4900" spc="-1" strike="noStrike">
                <a:solidFill>
                  <a:srgbClr val="ffffff"/>
                </a:solidFill>
                <a:latin typeface="Calibri"/>
                <a:ea typeface="29LT Bukra Condensed"/>
              </a:rPr>
              <a:t>Je ne suis</a:t>
            </a:r>
            <a:endParaRPr b="0" lang="fr-FR" sz="4900" spc="-1" strike="noStrike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ts val="5635"/>
              </a:lnSpc>
            </a:pPr>
            <a:r>
              <a:rPr b="0" lang="fr-FR" sz="4900" spc="-1" strike="noStrike">
                <a:solidFill>
                  <a:srgbClr val="ffffff"/>
                </a:solidFill>
                <a:latin typeface="Calibri"/>
                <a:ea typeface="29LT Bukra Condensed"/>
              </a:rPr>
              <a:t>pas d’accord</a:t>
            </a:r>
            <a:endParaRPr b="0" lang="fr-FR" sz="49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" name="TextBox 19"/>
          <p:cNvSpPr/>
          <p:nvPr/>
        </p:nvSpPr>
        <p:spPr>
          <a:xfrm>
            <a:off x="21805200" y="14874840"/>
            <a:ext cx="8900640" cy="584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5749"/>
              </a:lnSpc>
            </a:pPr>
            <a:r>
              <a:rPr b="0" lang="en-US" sz="5000" spc="-1" strike="noStrike">
                <a:solidFill>
                  <a:srgbClr val="ffffff"/>
                </a:solidFill>
                <a:latin typeface="29LT Bukra Condensed"/>
                <a:ea typeface="29LT Bukra Condensed"/>
              </a:rPr>
              <a:t>Si bien que j’ai choisi </a:t>
            </a:r>
            <a:r>
              <a:rPr b="1" lang="fr-FR" sz="5000" spc="-1" strike="noStrike">
                <a:solidFill>
                  <a:srgbClr val="ffffff"/>
                </a:solidFill>
                <a:latin typeface="29LT Bukra Condensed"/>
                <a:ea typeface="29LT Bukra Condensed"/>
              </a:rPr>
              <a:t>d’écouter plus</a:t>
            </a:r>
            <a:r>
              <a:rPr b="1" lang="en-US" sz="5000" spc="-1" strike="noStrike">
                <a:solidFill>
                  <a:srgbClr val="ffffff"/>
                </a:solidFill>
                <a:latin typeface="29LT Bukra Condensed Bold"/>
                <a:ea typeface="29LT Bukra Condensed Bold"/>
              </a:rPr>
              <a:t>.</a:t>
            </a:r>
            <a:r>
              <a:rPr b="0" lang="en-US" sz="5000" spc="-1" strike="noStrike">
                <a:solidFill>
                  <a:srgbClr val="ffffff"/>
                </a:solidFill>
                <a:latin typeface="29LT Bukra Condensed"/>
                <a:ea typeface="29LT Bukra Condensed"/>
              </a:rPr>
              <a:t> Même si je n’étais pas d’accord avec ce qu’ils disaient,  </a:t>
            </a:r>
            <a:r>
              <a:rPr b="1" lang="en-US" sz="5000" spc="-1" strike="noStrike">
                <a:solidFill>
                  <a:srgbClr val="ffffff"/>
                </a:solidFill>
                <a:latin typeface="29LT Bukra Condensed Bold"/>
                <a:ea typeface="29LT Bukra Condensed Bold"/>
              </a:rPr>
              <a:t>J’ai cherché à écouter avec d’attention </a:t>
            </a:r>
            <a:r>
              <a:rPr b="0" lang="en-US" sz="5000" spc="-1" strike="noStrike">
                <a:solidFill>
                  <a:srgbClr val="ffffff"/>
                </a:solidFill>
                <a:latin typeface="29LT Bukra Condensed"/>
                <a:ea typeface="29LT Bukra Condensed"/>
              </a:rPr>
              <a:t>et à réfléchir. </a:t>
            </a:r>
            <a:endParaRPr b="0" lang="fr-FR" sz="50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5749"/>
              </a:lnSpc>
            </a:pPr>
            <a:r>
              <a:rPr b="0" lang="en-US" sz="5000" spc="-1" strike="noStrike">
                <a:solidFill>
                  <a:srgbClr val="ffffff"/>
                </a:solidFill>
                <a:latin typeface="29LT Bukra Condensed"/>
                <a:ea typeface="29LT Bukra Condensed"/>
              </a:rPr>
              <a:t>J’ai découvert que j’avais plus de choses en commun avec les personnes aec qui je discutais avant. </a:t>
            </a:r>
            <a:endParaRPr b="0" lang="fr-FR" sz="5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TextBox 20"/>
          <p:cNvSpPr/>
          <p:nvPr/>
        </p:nvSpPr>
        <p:spPr>
          <a:xfrm rot="16200000">
            <a:off x="8785800" y="8203320"/>
            <a:ext cx="3260160" cy="387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3050"/>
              </a:lnSpc>
            </a:pPr>
            <a:r>
              <a:rPr b="0" lang="en-US" sz="3050" spc="-1" strike="noStrike">
                <a:solidFill>
                  <a:srgbClr val="fcfcfc"/>
                </a:solidFill>
                <a:latin typeface="Gliker"/>
                <a:ea typeface="Gliker"/>
              </a:rPr>
              <a:t>FEBBRAIO </a:t>
            </a:r>
            <a:r>
              <a:rPr b="0" lang="en-US" sz="3050" spc="-1" strike="noStrike">
                <a:solidFill>
                  <a:srgbClr val="000000"/>
                </a:solidFill>
                <a:latin typeface="Gliker"/>
                <a:ea typeface="Gliker"/>
              </a:rPr>
              <a:t>2025</a:t>
            </a:r>
            <a:endParaRPr b="0" lang="fr-FR" sz="3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TextBox 21"/>
          <p:cNvSpPr/>
          <p:nvPr/>
        </p:nvSpPr>
        <p:spPr>
          <a:xfrm>
            <a:off x="1116360" y="10564920"/>
            <a:ext cx="1943280" cy="45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3552"/>
              </a:lnSpc>
            </a:pPr>
            <a:r>
              <a:rPr b="0" lang="en-US" sz="2000" spc="-1" strike="noStrike">
                <a:solidFill>
                  <a:srgbClr val="f6f6f6"/>
                </a:solidFill>
                <a:latin typeface="Comic Sans MS"/>
                <a:ea typeface="Oswald"/>
              </a:rPr>
              <a:t>(</a:t>
            </a:r>
            <a:r>
              <a:rPr b="1" lang="en-US" sz="2000" spc="-1" strike="noStrike">
                <a:solidFill>
                  <a:srgbClr val="f6f6f6"/>
                </a:solidFill>
                <a:latin typeface="Comic Sans MS"/>
                <a:ea typeface="Oswald Bold"/>
              </a:rPr>
              <a:t>1 Ts</a:t>
            </a:r>
            <a:r>
              <a:rPr b="0" lang="en-US" sz="2000" spc="-1" strike="noStrike">
                <a:solidFill>
                  <a:srgbClr val="f6f6f6"/>
                </a:solidFill>
                <a:latin typeface="Comic Sans MS"/>
                <a:ea typeface="Oswald"/>
              </a:rPr>
              <a:t> 5, 21)</a:t>
            </a:r>
            <a:endParaRPr b="0" lang="fr-FR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TextBox 22"/>
          <p:cNvSpPr/>
          <p:nvPr/>
        </p:nvSpPr>
        <p:spPr>
          <a:xfrm>
            <a:off x="985680" y="11438640"/>
            <a:ext cx="9636840" cy="205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ct val="100000"/>
              </a:lnSpc>
            </a:pPr>
            <a:r>
              <a:rPr b="1" lang="fr-FR" sz="4500" spc="-1" strike="noStrike">
                <a:solidFill>
                  <a:srgbClr val="000000"/>
                </a:solidFill>
                <a:latin typeface="Gliker"/>
                <a:ea typeface="Gliker"/>
              </a:rPr>
              <a:t>« Discernez la valeur de toute chose : et ce qui est bien, gardez-le soigneusement »</a:t>
            </a:r>
            <a:endParaRPr b="1" lang="fr-FR" sz="4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TextBox 23"/>
          <p:cNvSpPr/>
          <p:nvPr/>
        </p:nvSpPr>
        <p:spPr>
          <a:xfrm>
            <a:off x="6055200" y="720000"/>
            <a:ext cx="4024440" cy="146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1565"/>
              </a:lnSpc>
            </a:pPr>
            <a:r>
              <a:rPr b="0" lang="en-US" sz="11570" spc="-440" strike="noStrike">
                <a:solidFill>
                  <a:srgbClr val="ffffff"/>
                </a:solidFill>
                <a:latin typeface="Boulder"/>
                <a:ea typeface="Boulder"/>
              </a:rPr>
              <a:t>Vie</a:t>
            </a:r>
            <a:endParaRPr b="0" lang="fr-FR" sz="115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TextBox 25"/>
          <p:cNvSpPr/>
          <p:nvPr/>
        </p:nvSpPr>
        <p:spPr>
          <a:xfrm>
            <a:off x="4320000" y="1334520"/>
            <a:ext cx="1418040" cy="559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4405"/>
              </a:lnSpc>
            </a:pPr>
            <a:r>
              <a:rPr b="0" lang="en-US" sz="6000" spc="-46" strike="noStrike">
                <a:solidFill>
                  <a:srgbClr val="ffffff"/>
                </a:solidFill>
                <a:latin typeface="Comic Sans MS"/>
                <a:ea typeface="Boulder"/>
              </a:rPr>
              <a:t>de</a:t>
            </a:r>
            <a:endParaRPr b="0" lang="fr-FR" sz="6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TextBox 24"/>
          <p:cNvSpPr/>
          <p:nvPr/>
        </p:nvSpPr>
        <p:spPr>
          <a:xfrm>
            <a:off x="1116360" y="13948920"/>
            <a:ext cx="9330120" cy="3870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6094"/>
              </a:lnSpc>
            </a:pPr>
            <a:r>
              <a:rPr b="0" lang="fr-FR" sz="4500" spc="-1" strike="noStrike">
                <a:solidFill>
                  <a:srgbClr val="000000"/>
                </a:solidFill>
                <a:latin typeface="Calibri"/>
                <a:ea typeface="29LT Bukra Condensed Light"/>
              </a:rPr>
              <a:t> </a:t>
            </a:r>
            <a:r>
              <a:rPr b="0" lang="fr-FR" sz="4500" spc="-1" strike="noStrike">
                <a:solidFill>
                  <a:srgbClr val="000000"/>
                </a:solidFill>
                <a:latin typeface="Calibri"/>
                <a:ea typeface="29LT Bukra Condensed Light"/>
              </a:rPr>
              <a:t>Ecouter l’autre, non pas pour accepter tout ce qu’il exprime, mais parce qu’il est possible de </a:t>
            </a:r>
            <a:r>
              <a:rPr b="0" lang="fr-FR" sz="4500" spc="-1" strike="noStrike">
                <a:solidFill>
                  <a:srgbClr val="000000"/>
                </a:solidFill>
                <a:latin typeface="Calibri"/>
                <a:ea typeface="29LT Bukra Condensed Bold"/>
              </a:rPr>
              <a:t>trouver du bon dans ce qu’il dit</a:t>
            </a:r>
            <a:r>
              <a:rPr b="0" lang="fr-FR" sz="4500" spc="-1" strike="noStrike">
                <a:solidFill>
                  <a:srgbClr val="000000"/>
                </a:solidFill>
                <a:latin typeface="Calibri"/>
                <a:ea typeface="29LT Bukra Condensed Light"/>
              </a:rPr>
              <a:t>, en favorisant une ouverture de notre esprit comme de notre coeur.</a:t>
            </a:r>
            <a:endParaRPr b="0" lang="fr-FR" sz="45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Freeform 2"/>
          <p:cNvSpPr/>
          <p:nvPr/>
        </p:nvSpPr>
        <p:spPr>
          <a:xfrm>
            <a:off x="0" y="0"/>
            <a:ext cx="42290280" cy="29717280"/>
          </a:xfrm>
          <a:custGeom>
            <a:avLst/>
            <a:gdLst>
              <a:gd name="textAreaLeft" fmla="*/ 0 w 42290280"/>
              <a:gd name="textAreaRight" fmla="*/ 42291000 w 42290280"/>
              <a:gd name="textAreaTop" fmla="*/ 0 h 29717280"/>
              <a:gd name="textAreaBottom" fmla="*/ 29718000 h 29717280"/>
            </a:gdLst>
            <a:ahLst/>
            <a:rect l="textAreaLeft" t="textAreaTop" r="textAreaRight" b="textAreaBottom"/>
            <a:pathLst>
              <a:path w="42291000" h="29718000">
                <a:moveTo>
                  <a:pt x="0" y="0"/>
                </a:moveTo>
                <a:lnTo>
                  <a:pt x="42291000" y="0"/>
                </a:lnTo>
                <a:lnTo>
                  <a:pt x="42291000" y="29718000"/>
                </a:lnTo>
                <a:lnTo>
                  <a:pt x="0" y="29718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s-PY" sz="1800" spc="-1" strike="noStrike">
              <a:solidFill>
                <a:schemeClr val="dk1"/>
              </a:solidFill>
              <a:latin typeface="Calibri"/>
            </a:endParaRPr>
          </a:p>
        </p:txBody>
      </p:sp>
      <p:grpSp>
        <p:nvGrpSpPr>
          <p:cNvPr id="75" name="Group 3"/>
          <p:cNvGrpSpPr/>
          <p:nvPr/>
        </p:nvGrpSpPr>
        <p:grpSpPr>
          <a:xfrm>
            <a:off x="29005200" y="26919360"/>
            <a:ext cx="2288160" cy="2288160"/>
            <a:chOff x="29005200" y="26919360"/>
            <a:chExt cx="2288160" cy="2288160"/>
          </a:xfrm>
        </p:grpSpPr>
        <p:sp>
          <p:nvSpPr>
            <p:cNvPr id="76" name="Freeform 4"/>
            <p:cNvSpPr/>
            <p:nvPr/>
          </p:nvSpPr>
          <p:spPr>
            <a:xfrm>
              <a:off x="29005200" y="26919360"/>
              <a:ext cx="2288160" cy="2288160"/>
            </a:xfrm>
            <a:custGeom>
              <a:avLst/>
              <a:gdLst>
                <a:gd name="textAreaLeft" fmla="*/ 0 w 2288160"/>
                <a:gd name="textAreaRight" fmla="*/ 2288880 w 2288160"/>
                <a:gd name="textAreaTop" fmla="*/ 0 h 2288160"/>
                <a:gd name="textAreaBottom" fmla="*/ 2288880 h 2288160"/>
              </a:gdLst>
              <a:ahLst/>
              <a:rect l="textAreaLeft" t="textAreaTop" r="textAreaRight" b="textAreaBottom"/>
              <a:pathLst>
                <a:path w="812800" h="812800">
                  <a:moveTo>
                    <a:pt x="128523" y="0"/>
                  </a:moveTo>
                  <a:lnTo>
                    <a:pt x="684277" y="0"/>
                  </a:lnTo>
                  <a:cubicBezTo>
                    <a:pt x="755258" y="0"/>
                    <a:pt x="812800" y="57542"/>
                    <a:pt x="812800" y="128523"/>
                  </a:cubicBezTo>
                  <a:lnTo>
                    <a:pt x="812800" y="684277"/>
                  </a:lnTo>
                  <a:cubicBezTo>
                    <a:pt x="812800" y="755258"/>
                    <a:pt x="755258" y="812800"/>
                    <a:pt x="684277" y="812800"/>
                  </a:cubicBezTo>
                  <a:lnTo>
                    <a:pt x="128523" y="812800"/>
                  </a:lnTo>
                  <a:cubicBezTo>
                    <a:pt x="57542" y="812800"/>
                    <a:pt x="0" y="755258"/>
                    <a:pt x="0" y="684277"/>
                  </a:cubicBezTo>
                  <a:lnTo>
                    <a:pt x="0" y="128523"/>
                  </a:lnTo>
                  <a:cubicBezTo>
                    <a:pt x="0" y="57542"/>
                    <a:pt x="57542" y="0"/>
                    <a:pt x="128523" y="0"/>
                  </a:cubicBezTo>
                  <a:close/>
                </a:path>
              </a:pathLst>
            </a:custGeom>
            <a:solidFill>
              <a:srgbClr val="91919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s-PY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77" name="TextBox 5"/>
            <p:cNvSpPr/>
            <p:nvPr/>
          </p:nvSpPr>
          <p:spPr>
            <a:xfrm>
              <a:off x="29005200" y="27080280"/>
              <a:ext cx="2288160" cy="2127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47160" rIns="47160" tIns="47160" bIns="47160" anchor="ctr">
              <a:noAutofit/>
            </a:bodyPr>
            <a:p>
              <a:pPr algn="ctr" defTabSz="914400">
                <a:lnSpc>
                  <a:spcPts val="6378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78" name="Freeform 6"/>
          <p:cNvSpPr/>
          <p:nvPr/>
        </p:nvSpPr>
        <p:spPr>
          <a:xfrm>
            <a:off x="29356920" y="27248400"/>
            <a:ext cx="1585080" cy="1630080"/>
          </a:xfrm>
          <a:custGeom>
            <a:avLst/>
            <a:gdLst>
              <a:gd name="textAreaLeft" fmla="*/ 0 w 1585080"/>
              <a:gd name="textAreaRight" fmla="*/ 1585800 w 1585080"/>
              <a:gd name="textAreaTop" fmla="*/ 0 h 1630080"/>
              <a:gd name="textAreaBottom" fmla="*/ 1630800 h 1630080"/>
            </a:gdLst>
            <a:ahLst/>
            <a:rect l="textAreaLeft" t="textAreaTop" r="textAreaRight" b="textAreaBottom"/>
            <a:pathLst>
              <a:path w="1585668" h="1630973">
                <a:moveTo>
                  <a:pt x="0" y="0"/>
                </a:moveTo>
                <a:lnTo>
                  <a:pt x="1585667" y="0"/>
                </a:lnTo>
                <a:lnTo>
                  <a:pt x="1585667" y="1630972"/>
                </a:lnTo>
                <a:lnTo>
                  <a:pt x="0" y="163097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s-PY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79" name="TextBox 7"/>
          <p:cNvSpPr/>
          <p:nvPr/>
        </p:nvSpPr>
        <p:spPr>
          <a:xfrm>
            <a:off x="538920" y="898560"/>
            <a:ext cx="5840280" cy="1142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8994"/>
              </a:lnSpc>
            </a:pPr>
            <a:r>
              <a:rPr b="0" lang="en-US" sz="8990" spc="-162" strike="noStrike">
                <a:solidFill>
                  <a:srgbClr val="ffffff"/>
                </a:solidFill>
                <a:latin typeface="Boulder"/>
                <a:ea typeface="Boulder"/>
              </a:rPr>
              <a:t>Parola</a:t>
            </a:r>
            <a:endParaRPr b="0" lang="fr-FR" sz="899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0" name="Group 8"/>
          <p:cNvGrpSpPr/>
          <p:nvPr/>
        </p:nvGrpSpPr>
        <p:grpSpPr>
          <a:xfrm>
            <a:off x="5646960" y="997920"/>
            <a:ext cx="970200" cy="970200"/>
            <a:chOff x="5646960" y="997920"/>
            <a:chExt cx="970200" cy="970200"/>
          </a:xfrm>
        </p:grpSpPr>
        <p:sp>
          <p:nvSpPr>
            <p:cNvPr id="81" name="Freeform 9"/>
            <p:cNvSpPr/>
            <p:nvPr/>
          </p:nvSpPr>
          <p:spPr>
            <a:xfrm>
              <a:off x="5646960" y="997920"/>
              <a:ext cx="970200" cy="970200"/>
            </a:xfrm>
            <a:custGeom>
              <a:avLst/>
              <a:gdLst>
                <a:gd name="textAreaLeft" fmla="*/ 0 w 970200"/>
                <a:gd name="textAreaRight" fmla="*/ 970920 w 970200"/>
                <a:gd name="textAreaTop" fmla="*/ 0 h 970200"/>
                <a:gd name="textAreaBottom" fmla="*/ 970920 h 970200"/>
              </a:gdLst>
              <a:ah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1919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s-PY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82" name="TextBox 10"/>
            <p:cNvSpPr/>
            <p:nvPr/>
          </p:nvSpPr>
          <p:spPr>
            <a:xfrm>
              <a:off x="5738040" y="1202760"/>
              <a:ext cx="788040" cy="674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4847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83" name="TextBox 11"/>
          <p:cNvSpPr/>
          <p:nvPr/>
        </p:nvSpPr>
        <p:spPr>
          <a:xfrm>
            <a:off x="6766920" y="1027080"/>
            <a:ext cx="4024440" cy="146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1565"/>
              </a:lnSpc>
            </a:pPr>
            <a:r>
              <a:rPr b="0" lang="en-US" sz="11570" spc="-440" strike="noStrike">
                <a:solidFill>
                  <a:srgbClr val="ffffff"/>
                </a:solidFill>
                <a:latin typeface="Boulder"/>
                <a:ea typeface="Boulder"/>
              </a:rPr>
              <a:t>Vita</a:t>
            </a:r>
            <a:endParaRPr b="0" lang="fr-FR" sz="115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TextBox 12"/>
          <p:cNvSpPr/>
          <p:nvPr/>
        </p:nvSpPr>
        <p:spPr>
          <a:xfrm>
            <a:off x="5596920" y="1226520"/>
            <a:ext cx="1070280" cy="559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4405"/>
              </a:lnSpc>
            </a:pPr>
            <a:r>
              <a:rPr b="0" lang="en-US" sz="4410" spc="-46" strike="noStrike">
                <a:solidFill>
                  <a:srgbClr val="ffffff"/>
                </a:solidFill>
                <a:latin typeface="Boulder"/>
                <a:ea typeface="Boulder"/>
              </a:rPr>
              <a:t>di</a:t>
            </a:r>
            <a:endParaRPr b="0" lang="fr-FR" sz="441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TextBox 13"/>
          <p:cNvSpPr/>
          <p:nvPr/>
        </p:nvSpPr>
        <p:spPr>
          <a:xfrm>
            <a:off x="844560" y="27374760"/>
            <a:ext cx="10146960" cy="532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4198"/>
              </a:lnSpc>
            </a:pPr>
            <a:r>
              <a:rPr b="0" lang="en-US" sz="3500" spc="-1" strike="noStrike">
                <a:solidFill>
                  <a:srgbClr val="000000"/>
                </a:solidFill>
                <a:latin typeface="Anantason Condensed Light"/>
                <a:ea typeface="Anantason Condensed Light"/>
              </a:rPr>
              <a:t>[ 1] 1 Ts 5, 15-22 </a:t>
            </a:r>
            <a:endParaRPr b="0" lang="fr-FR" sz="3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TextBox 14"/>
          <p:cNvSpPr/>
          <p:nvPr/>
        </p:nvSpPr>
        <p:spPr>
          <a:xfrm>
            <a:off x="11698560" y="14704200"/>
            <a:ext cx="9119160" cy="5110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5749"/>
              </a:lnSpc>
            </a:pPr>
            <a:r>
              <a:rPr b="1" lang="en-US" sz="5000" spc="-1" strike="noStrike">
                <a:solidFill>
                  <a:srgbClr val="000000"/>
                </a:solidFill>
                <a:latin typeface="29LT Bukra Condensed Bold"/>
                <a:ea typeface="29LT Bukra Condensed Bold"/>
              </a:rPr>
              <a:t>Simona ci racconta:</a:t>
            </a:r>
            <a:endParaRPr b="0" lang="fr-FR" sz="50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5749"/>
              </a:lnSpc>
            </a:pPr>
            <a:r>
              <a:rPr b="0" lang="en-US" sz="50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Nel passato avevo sempre espresso chiaramente le mie opinioni a scuola,</a:t>
            </a:r>
            <a:r>
              <a:rPr b="1" lang="en-US" sz="5000" spc="-1" strike="noStrike">
                <a:solidFill>
                  <a:srgbClr val="000000"/>
                </a:solidFill>
                <a:latin typeface="29LT Bukra Condensed Bold"/>
                <a:ea typeface="29LT Bukra Condensed Bold"/>
              </a:rPr>
              <a:t> Ero sempre la prima a dire "oh no, è sbagliato!"</a:t>
            </a:r>
            <a:r>
              <a:rPr b="0" lang="en-US" sz="50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, ma ho capito che questo modo di fare non ha cambiato per niente il modo di pensare degli altri.</a:t>
            </a:r>
            <a:endParaRPr b="0" lang="fr-FR" sz="5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TextBox 15"/>
          <p:cNvSpPr/>
          <p:nvPr/>
        </p:nvSpPr>
        <p:spPr>
          <a:xfrm>
            <a:off x="32020920" y="9372600"/>
            <a:ext cx="8895600" cy="379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5984"/>
              </a:lnSpc>
            </a:pPr>
            <a:r>
              <a:rPr b="0" lang="en-US" sz="5700" spc="-1" strike="noStrike">
                <a:solidFill>
                  <a:srgbClr val="000000"/>
                </a:solidFill>
                <a:latin typeface="29LT Bukra Condensed Light"/>
                <a:ea typeface="29LT Bukra Condensed Light"/>
              </a:rPr>
              <a:t> </a:t>
            </a:r>
            <a:r>
              <a:rPr b="1" lang="en-US" sz="5700" spc="-1" strike="noStrike">
                <a:solidFill>
                  <a:srgbClr val="000000"/>
                </a:solidFill>
                <a:latin typeface="29LT Bukra Condensed Bold"/>
                <a:ea typeface="29LT Bukra Condensed Bold"/>
              </a:rPr>
              <a:t>Imparare a dialogare: </a:t>
            </a:r>
            <a:r>
              <a:rPr b="0" lang="en-US" sz="5700" spc="-1" strike="noStrike">
                <a:solidFill>
                  <a:srgbClr val="000000"/>
                </a:solidFill>
                <a:latin typeface="29LT Bukra Condensed Light"/>
                <a:ea typeface="29LT Bukra Condensed Light"/>
              </a:rPr>
              <a:t>guardare non soltanto ai doni personali, ma anche alle tante potenzialità e complessità di vedute di </a:t>
            </a:r>
            <a:r>
              <a:rPr b="1" lang="en-US" sz="5700" spc="-1" strike="noStrike">
                <a:solidFill>
                  <a:srgbClr val="000000"/>
                </a:solidFill>
                <a:latin typeface="29LT Bukra Condensed Bold"/>
                <a:ea typeface="29LT Bukra Condensed Bold"/>
              </a:rPr>
              <a:t>coloro che ci stanno accanto. </a:t>
            </a:r>
            <a:endParaRPr b="0" lang="fr-FR" sz="5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TextBox 16"/>
          <p:cNvSpPr/>
          <p:nvPr/>
        </p:nvSpPr>
        <p:spPr>
          <a:xfrm>
            <a:off x="22282920" y="1434240"/>
            <a:ext cx="8031600" cy="3624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7135"/>
              </a:lnSpc>
            </a:pPr>
            <a:r>
              <a:rPr b="0" lang="en-US" sz="61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 </a:t>
            </a:r>
            <a:r>
              <a:rPr b="1" lang="en-US" sz="6100" spc="-1" strike="noStrike">
                <a:solidFill>
                  <a:srgbClr val="000000"/>
                </a:solidFill>
                <a:latin typeface="29LT Bukra Condensed Bold"/>
                <a:ea typeface="29LT Bukra Condensed Bold"/>
              </a:rPr>
              <a:t>Discernimento, dialogo </a:t>
            </a:r>
            <a:endParaRPr b="0" lang="fr-FR" sz="61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7135"/>
              </a:lnSpc>
            </a:pPr>
            <a:r>
              <a:rPr b="1" lang="en-US" sz="6100" spc="-1" strike="noStrike">
                <a:solidFill>
                  <a:srgbClr val="000000"/>
                </a:solidFill>
                <a:latin typeface="29LT Bukra Condensed Bold"/>
                <a:ea typeface="29LT Bukra Condensed Bold"/>
              </a:rPr>
              <a:t>e ascolto:</a:t>
            </a:r>
            <a:r>
              <a:rPr b="0" lang="en-US" sz="61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 </a:t>
            </a:r>
            <a:endParaRPr b="0" lang="fr-FR" sz="61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7135"/>
              </a:lnSpc>
            </a:pPr>
            <a:r>
              <a:rPr b="0" lang="en-US" sz="61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vuole aiutarli nel cammino iniziato da poco. </a:t>
            </a:r>
            <a:endParaRPr b="0" lang="fr-FR" sz="6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TextBox 17"/>
          <p:cNvSpPr/>
          <p:nvPr/>
        </p:nvSpPr>
        <p:spPr>
          <a:xfrm>
            <a:off x="32227560" y="27230040"/>
            <a:ext cx="9748800" cy="1713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4161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nantason Condensed Light"/>
                <a:ea typeface="Anantason Condensed Light"/>
              </a:rPr>
              <a:t>Adattamento di Encar Javaloyes 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4161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nantason Condensed Light"/>
                <a:ea typeface="Anantason Condensed Light"/>
              </a:rPr>
              <a:t>Ilustrazione: Juancho Gutierrez (visolen@gmail.com)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5170"/>
              </a:lnSpc>
            </a:pPr>
            <a:r>
              <a:rPr b="0" lang="en-US" sz="3970" spc="-1" strike="noStrike">
                <a:solidFill>
                  <a:srgbClr val="000000"/>
                </a:solidFill>
                <a:latin typeface="Teko Light"/>
                <a:ea typeface="Teko Light"/>
              </a:rPr>
              <a:t>www.</a:t>
            </a:r>
            <a:r>
              <a:rPr b="1" lang="en-US" sz="3970" spc="-1" strike="noStrike">
                <a:solidFill>
                  <a:srgbClr val="000000"/>
                </a:solidFill>
                <a:latin typeface="Teko Bold"/>
                <a:ea typeface="Teko Bold"/>
              </a:rPr>
              <a:t>teens4unity</a:t>
            </a:r>
            <a:r>
              <a:rPr b="0" lang="en-US" sz="3970" spc="-1" strike="noStrike">
                <a:solidFill>
                  <a:srgbClr val="000000"/>
                </a:solidFill>
                <a:latin typeface="Teko"/>
                <a:ea typeface="Teko"/>
              </a:rPr>
              <a:t>.com</a:t>
            </a:r>
            <a:endParaRPr b="0" lang="fr-FR" sz="39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TextBox 18"/>
          <p:cNvSpPr/>
          <p:nvPr/>
        </p:nvSpPr>
        <p:spPr>
          <a:xfrm>
            <a:off x="11698560" y="9199800"/>
            <a:ext cx="8923680" cy="480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5409"/>
              </a:lnSpc>
            </a:pPr>
            <a:r>
              <a:rPr b="0" lang="en-US" sz="47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 </a:t>
            </a:r>
            <a:r>
              <a:rPr b="0" lang="en-US" sz="47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La parola di questo mese è tratta da una serie di </a:t>
            </a:r>
            <a:r>
              <a:rPr b="1" lang="en-US" sz="4700" spc="-1" strike="noStrike">
                <a:solidFill>
                  <a:srgbClr val="000000"/>
                </a:solidFill>
                <a:latin typeface="29LT Bukra Condensed Bold"/>
                <a:ea typeface="29LT Bukra Condensed Bold"/>
              </a:rPr>
              <a:t>raccomandazioni che l'apostolo Paolo fa alla comunità</a:t>
            </a:r>
            <a:r>
              <a:rPr b="0" lang="en-US" sz="47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 dei Tessalonicesi (in Grecia): «Cercate sempre il bene tra voi e con tutti. (…) </a:t>
            </a:r>
            <a:r>
              <a:rPr b="1" lang="en-US" sz="4700" spc="-1" strike="noStrike">
                <a:solidFill>
                  <a:srgbClr val="000000"/>
                </a:solidFill>
                <a:latin typeface="29LT Bukra Condensed Bold"/>
                <a:ea typeface="29LT Bukra Condensed Bold"/>
              </a:rPr>
              <a:t>Non spegnete lo Spirito</a:t>
            </a:r>
            <a:r>
              <a:rPr b="0" lang="en-US" sz="47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 (…) astenetevi da ogni specie di male»[1]. </a:t>
            </a:r>
            <a:endParaRPr b="0" lang="fr-FR" sz="4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TextBox 19"/>
          <p:cNvSpPr/>
          <p:nvPr/>
        </p:nvSpPr>
        <p:spPr>
          <a:xfrm>
            <a:off x="32065560" y="14799240"/>
            <a:ext cx="9066240" cy="930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5635"/>
              </a:lnSpc>
            </a:pPr>
            <a:r>
              <a:rPr b="0" lang="en-US" sz="49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Questo atteggiamento è stato utile quest'anno dove il nostro Paese si è diviso a causa delle elezioni presidenziali. </a:t>
            </a:r>
            <a:r>
              <a:rPr b="1" lang="en-US" sz="4900" spc="-1" strike="noStrike">
                <a:solidFill>
                  <a:srgbClr val="000000"/>
                </a:solidFill>
                <a:latin typeface="29LT Bukra Condensed Bold"/>
                <a:ea typeface="29LT Bukra Condensed Bold"/>
              </a:rPr>
              <a:t>Era difficile per me ascoltare persone che parlavano di cose in cui non credo</a:t>
            </a:r>
            <a:r>
              <a:rPr b="0" lang="en-US" sz="49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, ma ho imparato che devo prestare attenzione per riconoscere quello che abbiamo in comune. Ho visto che è possibile vivere</a:t>
            </a:r>
            <a:endParaRPr b="0" lang="fr-FR" sz="49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5635"/>
              </a:lnSpc>
            </a:pPr>
            <a:r>
              <a:rPr b="0" lang="en-US" sz="49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e rispettare le </a:t>
            </a:r>
            <a:endParaRPr b="0" lang="fr-FR" sz="49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5635"/>
              </a:lnSpc>
            </a:pPr>
            <a:r>
              <a:rPr b="0" lang="en-US" sz="49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persone con cui </a:t>
            </a:r>
            <a:endParaRPr b="0" lang="fr-FR" sz="49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5635"/>
              </a:lnSpc>
            </a:pPr>
            <a:r>
              <a:rPr b="0" lang="en-US" sz="49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non sei </a:t>
            </a:r>
            <a:endParaRPr b="0" lang="fr-FR" sz="49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5635"/>
              </a:lnSpc>
            </a:pPr>
            <a:r>
              <a:rPr b="0" lang="en-US" sz="49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d'accordo.</a:t>
            </a:r>
            <a:endParaRPr b="0" lang="fr-FR" sz="4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TextBox 20"/>
          <p:cNvSpPr/>
          <p:nvPr/>
        </p:nvSpPr>
        <p:spPr>
          <a:xfrm>
            <a:off x="21957480" y="14799240"/>
            <a:ext cx="8900640" cy="584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5749"/>
              </a:lnSpc>
            </a:pPr>
            <a:r>
              <a:rPr b="0" lang="en-US" sz="50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Così </a:t>
            </a:r>
            <a:r>
              <a:rPr b="1" lang="en-US" sz="5000" spc="-1" strike="noStrike">
                <a:solidFill>
                  <a:srgbClr val="000000"/>
                </a:solidFill>
                <a:latin typeface="29LT Bukra Condensed Bold"/>
                <a:ea typeface="29LT Bukra Condensed Bold"/>
              </a:rPr>
              <a:t>ho iniziato a fermarmi e ad ascoltare di più.</a:t>
            </a:r>
            <a:r>
              <a:rPr b="0" lang="en-US" sz="50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 Anche se non ero d'accordo con quello che dicevano, </a:t>
            </a:r>
            <a:r>
              <a:rPr b="1" lang="en-US" sz="5000" spc="-1" strike="noStrike">
                <a:solidFill>
                  <a:srgbClr val="000000"/>
                </a:solidFill>
                <a:latin typeface="29LT Bukra Condensed Bold"/>
                <a:ea typeface="29LT Bukra Condensed Bold"/>
              </a:rPr>
              <a:t>provavo ad ascoltare attentamente</a:t>
            </a:r>
            <a:r>
              <a:rPr b="0" lang="en-US" sz="50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 e a riflettere. </a:t>
            </a:r>
            <a:endParaRPr b="0" lang="fr-FR" sz="50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5749"/>
              </a:lnSpc>
            </a:pPr>
            <a:r>
              <a:rPr b="0" lang="en-US" sz="50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Ho scoperto di avere più cose in comune con le persone con cui prima discutevo. </a:t>
            </a:r>
            <a:endParaRPr b="0" lang="fr-FR" sz="5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TextBox 21"/>
          <p:cNvSpPr/>
          <p:nvPr/>
        </p:nvSpPr>
        <p:spPr>
          <a:xfrm rot="16200000">
            <a:off x="8938080" y="8355600"/>
            <a:ext cx="3260160" cy="387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3050"/>
              </a:lnSpc>
            </a:pPr>
            <a:r>
              <a:rPr b="0" lang="en-US" sz="3050" spc="-1" strike="noStrike">
                <a:solidFill>
                  <a:srgbClr val="000000"/>
                </a:solidFill>
                <a:latin typeface="Gliker"/>
                <a:ea typeface="Gliker"/>
              </a:rPr>
              <a:t>FEBBRAIO 2025</a:t>
            </a:r>
            <a:endParaRPr b="0" lang="fr-FR" sz="3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TextBox 22"/>
          <p:cNvSpPr/>
          <p:nvPr/>
        </p:nvSpPr>
        <p:spPr>
          <a:xfrm>
            <a:off x="1034280" y="10593360"/>
            <a:ext cx="1813320" cy="90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3552"/>
              </a:lnSpc>
            </a:pPr>
            <a:r>
              <a:rPr b="0" lang="en-US" sz="3200" spc="-1" strike="noStrike">
                <a:solidFill>
                  <a:srgbClr val="ffffff"/>
                </a:solidFill>
                <a:latin typeface="Oswald"/>
                <a:ea typeface="Oswald"/>
              </a:rPr>
              <a:t>(</a:t>
            </a:r>
            <a:r>
              <a:rPr b="1" lang="en-US" sz="3200" spc="-1" strike="noStrike">
                <a:solidFill>
                  <a:srgbClr val="ffffff"/>
                </a:solidFill>
                <a:latin typeface="Oswald Bold"/>
                <a:ea typeface="Oswald Bold"/>
              </a:rPr>
              <a:t>1 Ts</a:t>
            </a:r>
            <a:r>
              <a:rPr b="0" lang="en-US" sz="3200" spc="-1" strike="noStrike">
                <a:solidFill>
                  <a:srgbClr val="ffffff"/>
                </a:solidFill>
                <a:latin typeface="Oswald"/>
                <a:ea typeface="Oswald"/>
              </a:rPr>
              <a:t> 5, 21)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TextBox 23"/>
          <p:cNvSpPr/>
          <p:nvPr/>
        </p:nvSpPr>
        <p:spPr>
          <a:xfrm>
            <a:off x="1138320" y="11438640"/>
            <a:ext cx="9636840" cy="3598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7084"/>
              </a:lnSpc>
            </a:pPr>
            <a:r>
              <a:rPr b="0" lang="en-US" sz="6500" spc="-1" strike="noStrike">
                <a:solidFill>
                  <a:srgbClr val="000000"/>
                </a:solidFill>
                <a:latin typeface="Gliker"/>
                <a:ea typeface="Gliker"/>
              </a:rPr>
              <a:t>«</a:t>
            </a:r>
            <a:r>
              <a:rPr b="1" lang="en-US" sz="6500" spc="-1" strike="noStrike">
                <a:solidFill>
                  <a:srgbClr val="000000"/>
                </a:solidFill>
                <a:latin typeface="Gliker Bold"/>
                <a:ea typeface="Gliker Bold"/>
              </a:rPr>
              <a:t>Esaminate</a:t>
            </a:r>
            <a:r>
              <a:rPr b="0" lang="en-US" sz="6500" spc="-1" strike="noStrike">
                <a:solidFill>
                  <a:srgbClr val="000000"/>
                </a:solidFill>
                <a:latin typeface="Gliker"/>
                <a:ea typeface="Gliker"/>
              </a:rPr>
              <a:t> ogni cosa,   </a:t>
            </a:r>
            <a:endParaRPr b="0" lang="fr-FR" sz="65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7084"/>
              </a:lnSpc>
            </a:pPr>
            <a:r>
              <a:rPr b="0" lang="en-US" sz="6500" spc="-1" strike="noStrike">
                <a:solidFill>
                  <a:srgbClr val="000000"/>
                </a:solidFill>
                <a:latin typeface="Gliker"/>
                <a:ea typeface="Gliker"/>
              </a:rPr>
              <a:t> </a:t>
            </a:r>
            <a:r>
              <a:rPr b="0" lang="en-US" sz="6500" spc="-1" strike="noStrike">
                <a:solidFill>
                  <a:srgbClr val="000000"/>
                </a:solidFill>
                <a:latin typeface="Gliker"/>
                <a:ea typeface="Gliker"/>
              </a:rPr>
              <a:t>tenete ciò che è buono»</a:t>
            </a:r>
            <a:endParaRPr b="0" lang="fr-FR" sz="6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TextBox 24"/>
          <p:cNvSpPr/>
          <p:nvPr/>
        </p:nvSpPr>
        <p:spPr>
          <a:xfrm>
            <a:off x="1268640" y="13948920"/>
            <a:ext cx="9330120" cy="4643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6094"/>
              </a:lnSpc>
            </a:pPr>
            <a:r>
              <a:rPr b="0" lang="en-US" sz="5300" spc="-1" strike="noStrike">
                <a:solidFill>
                  <a:srgbClr val="000000"/>
                </a:solidFill>
                <a:latin typeface="29LT Bukra Condensed Light"/>
                <a:ea typeface="29LT Bukra Condensed Light"/>
              </a:rPr>
              <a:t> </a:t>
            </a:r>
            <a:r>
              <a:rPr b="1" lang="en-US" sz="5300" spc="-1" strike="noStrike">
                <a:solidFill>
                  <a:srgbClr val="000000"/>
                </a:solidFill>
                <a:latin typeface="29LT Bukra Condensed Bold"/>
                <a:ea typeface="29LT Bukra Condensed Bold"/>
              </a:rPr>
              <a:t>Ascoltare l'altro</a:t>
            </a:r>
            <a:r>
              <a:rPr b="0" lang="en-US" sz="5300" spc="-1" strike="noStrike">
                <a:solidFill>
                  <a:srgbClr val="000000"/>
                </a:solidFill>
                <a:latin typeface="29LT Bukra Condensed Light"/>
                <a:ea typeface="29LT Bukra Condensed Light"/>
              </a:rPr>
              <a:t>, non necessariamente per accettare tutto ma sapendo che è possibile </a:t>
            </a:r>
            <a:r>
              <a:rPr b="1" lang="en-US" sz="5300" spc="-1" strike="noStrike">
                <a:solidFill>
                  <a:srgbClr val="000000"/>
                </a:solidFill>
                <a:latin typeface="29LT Bukra Condensed Bold"/>
                <a:ea typeface="29LT Bukra Condensed Bold"/>
              </a:rPr>
              <a:t>trovare qualcosa di buono in quello che dice</a:t>
            </a:r>
            <a:r>
              <a:rPr b="0" lang="en-US" sz="5300" spc="-1" strike="noStrike">
                <a:solidFill>
                  <a:srgbClr val="000000"/>
                </a:solidFill>
                <a:latin typeface="29LT Bukra Condensed Light"/>
                <a:ea typeface="29LT Bukra Condensed Light"/>
              </a:rPr>
              <a:t>, favorisce un'apertura mentale e del cuore. </a:t>
            </a:r>
            <a:endParaRPr b="0" lang="fr-FR" sz="53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Freeform 2"/>
          <p:cNvSpPr/>
          <p:nvPr/>
        </p:nvSpPr>
        <p:spPr>
          <a:xfrm>
            <a:off x="0" y="0"/>
            <a:ext cx="42290280" cy="29717280"/>
          </a:xfrm>
          <a:custGeom>
            <a:avLst/>
            <a:gdLst>
              <a:gd name="textAreaLeft" fmla="*/ 0 w 42290280"/>
              <a:gd name="textAreaRight" fmla="*/ 42291000 w 42290280"/>
              <a:gd name="textAreaTop" fmla="*/ 0 h 29717280"/>
              <a:gd name="textAreaBottom" fmla="*/ 29718000 h 29717280"/>
            </a:gdLst>
            <a:ahLst/>
            <a:rect l="textAreaLeft" t="textAreaTop" r="textAreaRight" b="textAreaBottom"/>
            <a:pathLst>
              <a:path w="42291000" h="29718000">
                <a:moveTo>
                  <a:pt x="0" y="0"/>
                </a:moveTo>
                <a:lnTo>
                  <a:pt x="42291000" y="0"/>
                </a:lnTo>
                <a:lnTo>
                  <a:pt x="42291000" y="29718000"/>
                </a:lnTo>
                <a:lnTo>
                  <a:pt x="0" y="29718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</a:pPr>
            <a:endParaRPr b="0" lang="es-PY" sz="1800" spc="-1" strike="noStrike">
              <a:solidFill>
                <a:schemeClr val="dk1"/>
              </a:solidFill>
              <a:latin typeface="Calibri"/>
            </a:endParaRPr>
          </a:p>
        </p:txBody>
      </p:sp>
      <p:grpSp>
        <p:nvGrpSpPr>
          <p:cNvPr id="98" name="Group 3"/>
          <p:cNvGrpSpPr/>
          <p:nvPr/>
        </p:nvGrpSpPr>
        <p:grpSpPr>
          <a:xfrm>
            <a:off x="29018520" y="26875080"/>
            <a:ext cx="2288160" cy="2288160"/>
            <a:chOff x="29018520" y="26875080"/>
            <a:chExt cx="2288160" cy="2288160"/>
          </a:xfrm>
        </p:grpSpPr>
        <p:grpSp>
          <p:nvGrpSpPr>
            <p:cNvPr id="99" name="Group 4"/>
            <p:cNvGrpSpPr/>
            <p:nvPr/>
          </p:nvGrpSpPr>
          <p:grpSpPr>
            <a:xfrm>
              <a:off x="29018520" y="26875080"/>
              <a:ext cx="2288160" cy="2288160"/>
              <a:chOff x="29018520" y="26875080"/>
              <a:chExt cx="2288160" cy="2288160"/>
            </a:xfrm>
          </p:grpSpPr>
          <p:sp>
            <p:nvSpPr>
              <p:cNvPr id="100" name="Freeform 5"/>
              <p:cNvSpPr/>
              <p:nvPr/>
            </p:nvSpPr>
            <p:spPr>
              <a:xfrm>
                <a:off x="29018520" y="26875080"/>
                <a:ext cx="2288160" cy="2288160"/>
              </a:xfrm>
              <a:custGeom>
                <a:avLst/>
                <a:gdLst>
                  <a:gd name="textAreaLeft" fmla="*/ 0 w 2288160"/>
                  <a:gd name="textAreaRight" fmla="*/ 2288880 w 2288160"/>
                  <a:gd name="textAreaTop" fmla="*/ 0 h 2288160"/>
                  <a:gd name="textAreaBottom" fmla="*/ 2288880 h 2288160"/>
                </a:gdLst>
                <a:ahLst/>
                <a:rect l="textAreaLeft" t="textAreaTop" r="textAreaRight" b="textAreaBottom"/>
                <a:pathLst>
                  <a:path w="812800" h="812800">
                    <a:moveTo>
                      <a:pt x="119607" y="0"/>
                    </a:moveTo>
                    <a:lnTo>
                      <a:pt x="693193" y="0"/>
                    </a:lnTo>
                    <a:cubicBezTo>
                      <a:pt x="724915" y="0"/>
                      <a:pt x="755337" y="12601"/>
                      <a:pt x="777768" y="35032"/>
                    </a:cubicBezTo>
                    <a:cubicBezTo>
                      <a:pt x="800199" y="57463"/>
                      <a:pt x="812800" y="87885"/>
                      <a:pt x="812800" y="119607"/>
                    </a:cubicBezTo>
                    <a:lnTo>
                      <a:pt x="812800" y="693193"/>
                    </a:lnTo>
                    <a:cubicBezTo>
                      <a:pt x="812800" y="724915"/>
                      <a:pt x="800199" y="755337"/>
                      <a:pt x="777768" y="777768"/>
                    </a:cubicBezTo>
                    <a:cubicBezTo>
                      <a:pt x="755337" y="800199"/>
                      <a:pt x="724915" y="812800"/>
                      <a:pt x="693193" y="812800"/>
                    </a:cubicBezTo>
                    <a:lnTo>
                      <a:pt x="119607" y="812800"/>
                    </a:lnTo>
                    <a:cubicBezTo>
                      <a:pt x="87885" y="812800"/>
                      <a:pt x="57463" y="800199"/>
                      <a:pt x="35032" y="777768"/>
                    </a:cubicBezTo>
                    <a:cubicBezTo>
                      <a:pt x="12601" y="755337"/>
                      <a:pt x="0" y="724915"/>
                      <a:pt x="0" y="693193"/>
                    </a:cubicBezTo>
                    <a:lnTo>
                      <a:pt x="0" y="119607"/>
                    </a:lnTo>
                    <a:cubicBezTo>
                      <a:pt x="0" y="87885"/>
                      <a:pt x="12601" y="57463"/>
                      <a:pt x="35032" y="35032"/>
                    </a:cubicBezTo>
                    <a:cubicBezTo>
                      <a:pt x="57463" y="12601"/>
                      <a:pt x="87885" y="0"/>
                      <a:pt x="119607" y="0"/>
                    </a:cubicBezTo>
                    <a:close/>
                  </a:path>
                </a:pathLst>
              </a:custGeom>
              <a:solidFill>
                <a:srgbClr val="f6f6f6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es-PY" sz="1800" spc="-1" strike="noStrike">
                  <a:solidFill>
                    <a:schemeClr val="dk1"/>
                  </a:solidFill>
                  <a:latin typeface="Calibri"/>
                </a:endParaRPr>
              </a:p>
            </p:txBody>
          </p:sp>
          <p:sp>
            <p:nvSpPr>
              <p:cNvPr id="101" name="TextBox 6"/>
              <p:cNvSpPr/>
              <p:nvPr/>
            </p:nvSpPr>
            <p:spPr>
              <a:xfrm>
                <a:off x="29018520" y="27036000"/>
                <a:ext cx="2288160" cy="2127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50760" rIns="50760" tIns="50760" bIns="50760" anchor="ctr">
                <a:noAutofit/>
              </a:bodyPr>
              <a:p>
                <a:pPr algn="ctr" defTabSz="914400">
                  <a:lnSpc>
                    <a:spcPts val="6378"/>
                  </a:lnSpc>
                </a:pPr>
                <a:endParaRPr b="0" lang="en-US" sz="1800" spc="-1" strike="noStrike">
                  <a:solidFill>
                    <a:schemeClr val="dk1"/>
                  </a:solidFill>
                  <a:latin typeface="Calibri"/>
                </a:endParaRPr>
              </a:p>
            </p:txBody>
          </p:sp>
        </p:grpSp>
        <p:sp>
          <p:nvSpPr>
            <p:cNvPr id="102" name="Freeform 7"/>
            <p:cNvSpPr/>
            <p:nvPr/>
          </p:nvSpPr>
          <p:spPr>
            <a:xfrm>
              <a:off x="29376000" y="27295560"/>
              <a:ext cx="1555200" cy="1447200"/>
            </a:xfrm>
            <a:custGeom>
              <a:avLst/>
              <a:gdLst>
                <a:gd name="textAreaLeft" fmla="*/ 0 w 1555200"/>
                <a:gd name="textAreaRight" fmla="*/ 1555920 w 1555200"/>
                <a:gd name="textAreaTop" fmla="*/ 0 h 1447200"/>
                <a:gd name="textAreaBottom" fmla="*/ 1447920 h 1447200"/>
              </a:gdLst>
              <a:ahLst/>
              <a:rect l="textAreaLeft" t="textAreaTop" r="textAreaRight" b="textAreaBottom"/>
              <a:pathLst>
                <a:path w="2074705" h="1930628">
                  <a:moveTo>
                    <a:pt x="0" y="0"/>
                  </a:moveTo>
                  <a:lnTo>
                    <a:pt x="2074705" y="0"/>
                  </a:lnTo>
                  <a:lnTo>
                    <a:pt x="2074705" y="1930629"/>
                  </a:lnTo>
                  <a:lnTo>
                    <a:pt x="0" y="1930629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2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s-PY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103" name="TextBox 8"/>
          <p:cNvSpPr/>
          <p:nvPr/>
        </p:nvSpPr>
        <p:spPr>
          <a:xfrm>
            <a:off x="538920" y="898560"/>
            <a:ext cx="5840280" cy="1142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8994"/>
              </a:lnSpc>
            </a:pPr>
            <a:r>
              <a:rPr b="0" lang="en-US" sz="8990" spc="-162" strike="noStrike">
                <a:solidFill>
                  <a:srgbClr val="ffffff"/>
                </a:solidFill>
                <a:latin typeface="Boulder"/>
                <a:ea typeface="Boulder"/>
              </a:rPr>
              <a:t>Parola</a:t>
            </a:r>
            <a:endParaRPr b="0" lang="fr-FR" sz="899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04" name="Group 9"/>
          <p:cNvGrpSpPr/>
          <p:nvPr/>
        </p:nvGrpSpPr>
        <p:grpSpPr>
          <a:xfrm>
            <a:off x="5646960" y="997920"/>
            <a:ext cx="970200" cy="970200"/>
            <a:chOff x="5646960" y="997920"/>
            <a:chExt cx="970200" cy="970200"/>
          </a:xfrm>
        </p:grpSpPr>
        <p:sp>
          <p:nvSpPr>
            <p:cNvPr id="105" name="Freeform 10"/>
            <p:cNvSpPr/>
            <p:nvPr/>
          </p:nvSpPr>
          <p:spPr>
            <a:xfrm>
              <a:off x="5646960" y="997920"/>
              <a:ext cx="970200" cy="970200"/>
            </a:xfrm>
            <a:custGeom>
              <a:avLst/>
              <a:gdLst>
                <a:gd name="textAreaLeft" fmla="*/ 0 w 970200"/>
                <a:gd name="textAreaRight" fmla="*/ 970920 w 970200"/>
                <a:gd name="textAreaTop" fmla="*/ 0 h 970200"/>
                <a:gd name="textAreaBottom" fmla="*/ 970920 h 970200"/>
              </a:gdLst>
              <a:ah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7b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s-PY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06" name="TextBox 11"/>
            <p:cNvSpPr/>
            <p:nvPr/>
          </p:nvSpPr>
          <p:spPr>
            <a:xfrm>
              <a:off x="5738040" y="1202760"/>
              <a:ext cx="788040" cy="674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4847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107" name="TextBox 12"/>
          <p:cNvSpPr/>
          <p:nvPr/>
        </p:nvSpPr>
        <p:spPr>
          <a:xfrm>
            <a:off x="37428480" y="24148440"/>
            <a:ext cx="3837960" cy="1249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4921"/>
              </a:lnSpc>
            </a:pPr>
            <a:r>
              <a:rPr b="0" lang="en-US" sz="4100" spc="-1" strike="noStrike">
                <a:solidFill>
                  <a:srgbClr val="fcfcfc"/>
                </a:solidFill>
                <a:latin typeface="29LT Bukra Condensed Light"/>
                <a:ea typeface="29LT Bukra Condensed Light"/>
              </a:rPr>
              <a:t>(</a:t>
            </a:r>
            <a:r>
              <a:rPr b="0" lang="en-US" sz="4100" spc="-1" strike="noStrike">
                <a:solidFill>
                  <a:srgbClr val="fcfcfc"/>
                </a:solidFill>
                <a:latin typeface="29LT Bukra Condensed"/>
                <a:ea typeface="29LT Bukra Condensed"/>
              </a:rPr>
              <a:t>J. L.</a:t>
            </a:r>
            <a:r>
              <a:rPr b="0" lang="en-US" sz="4100" spc="-1" strike="noStrike">
                <a:solidFill>
                  <a:srgbClr val="fcfcfc"/>
                </a:solidFill>
                <a:latin typeface="29LT Bukra Condensed Light"/>
                <a:ea typeface="29LT Bukra Condensed Light"/>
              </a:rPr>
              <a:t> </a:t>
            </a:r>
            <a:r>
              <a:rPr b="1" lang="en-US" sz="4100" spc="-1" strike="noStrike">
                <a:solidFill>
                  <a:srgbClr val="fcfcfc"/>
                </a:solidFill>
                <a:latin typeface="29LT Bukra Condensed Bold"/>
                <a:ea typeface="29LT Bukra Condensed Bold"/>
              </a:rPr>
              <a:t>Costa D’Avoiro</a:t>
            </a:r>
            <a:r>
              <a:rPr b="0" lang="en-US" sz="4100" spc="-1" strike="noStrike">
                <a:solidFill>
                  <a:srgbClr val="fcfcfc"/>
                </a:solidFill>
                <a:latin typeface="29LT Bukra Condensed"/>
                <a:ea typeface="29LT Bukra Condensed"/>
              </a:rPr>
              <a:t>)</a:t>
            </a:r>
            <a:endParaRPr b="0" lang="fr-FR" sz="4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TextBox 13"/>
          <p:cNvSpPr/>
          <p:nvPr/>
        </p:nvSpPr>
        <p:spPr>
          <a:xfrm>
            <a:off x="6766920" y="1027080"/>
            <a:ext cx="4024440" cy="146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1565"/>
              </a:lnSpc>
            </a:pPr>
            <a:r>
              <a:rPr b="0" lang="en-US" sz="11570" spc="-440" strike="noStrike">
                <a:solidFill>
                  <a:srgbClr val="ffffff"/>
                </a:solidFill>
                <a:latin typeface="Boulder"/>
                <a:ea typeface="Boulder"/>
              </a:rPr>
              <a:t>Vita</a:t>
            </a:r>
            <a:endParaRPr b="0" lang="fr-FR" sz="115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TextBox 14"/>
          <p:cNvSpPr/>
          <p:nvPr/>
        </p:nvSpPr>
        <p:spPr>
          <a:xfrm>
            <a:off x="5596920" y="1226520"/>
            <a:ext cx="1070280" cy="559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4405"/>
              </a:lnSpc>
            </a:pPr>
            <a:r>
              <a:rPr b="0" lang="en-US" sz="4410" spc="-46" strike="noStrike">
                <a:solidFill>
                  <a:srgbClr val="ffffff"/>
                </a:solidFill>
                <a:latin typeface="Boulder"/>
                <a:ea typeface="Boulder"/>
              </a:rPr>
              <a:t>di</a:t>
            </a:r>
            <a:endParaRPr b="0" lang="fr-FR" sz="441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TextBox 15"/>
          <p:cNvSpPr/>
          <p:nvPr/>
        </p:nvSpPr>
        <p:spPr>
          <a:xfrm>
            <a:off x="548640" y="922320"/>
            <a:ext cx="5840280" cy="1142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8994"/>
              </a:lnSpc>
            </a:pPr>
            <a:r>
              <a:rPr b="0" lang="en-US" sz="8990" spc="-162" strike="noStrike">
                <a:solidFill>
                  <a:srgbClr val="ffffff"/>
                </a:solidFill>
                <a:latin typeface="Boulder"/>
                <a:ea typeface="Boulder"/>
              </a:rPr>
              <a:t>Parola</a:t>
            </a:r>
            <a:endParaRPr b="0" lang="fr-FR" sz="899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11" name="Group 16"/>
          <p:cNvGrpSpPr/>
          <p:nvPr/>
        </p:nvGrpSpPr>
        <p:grpSpPr>
          <a:xfrm>
            <a:off x="5656680" y="1022040"/>
            <a:ext cx="970200" cy="970200"/>
            <a:chOff x="5656680" y="1022040"/>
            <a:chExt cx="970200" cy="970200"/>
          </a:xfrm>
        </p:grpSpPr>
        <p:sp>
          <p:nvSpPr>
            <p:cNvPr id="112" name="Freeform 17"/>
            <p:cNvSpPr/>
            <p:nvPr/>
          </p:nvSpPr>
          <p:spPr>
            <a:xfrm>
              <a:off x="5656680" y="1022040"/>
              <a:ext cx="970200" cy="970200"/>
            </a:xfrm>
            <a:custGeom>
              <a:avLst/>
              <a:gdLst>
                <a:gd name="textAreaLeft" fmla="*/ 0 w 970200"/>
                <a:gd name="textAreaRight" fmla="*/ 970920 w 970200"/>
                <a:gd name="textAreaTop" fmla="*/ 0 h 970200"/>
                <a:gd name="textAreaBottom" fmla="*/ 970920 h 970200"/>
              </a:gdLst>
              <a:ah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7b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es-PY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113" name="TextBox 18"/>
            <p:cNvSpPr/>
            <p:nvPr/>
          </p:nvSpPr>
          <p:spPr>
            <a:xfrm>
              <a:off x="5747760" y="1226880"/>
              <a:ext cx="788040" cy="674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 defTabSz="914400">
                <a:lnSpc>
                  <a:spcPts val="4847"/>
                </a:lnSpc>
              </a:pPr>
              <a:endParaRPr b="0" lang="en-US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114" name="TextBox 19"/>
          <p:cNvSpPr/>
          <p:nvPr/>
        </p:nvSpPr>
        <p:spPr>
          <a:xfrm>
            <a:off x="701640" y="27246600"/>
            <a:ext cx="10146960" cy="532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4198"/>
              </a:lnSpc>
            </a:pPr>
            <a:r>
              <a:rPr b="0" lang="en-US" sz="3500" spc="-1" strike="noStrike">
                <a:solidFill>
                  <a:srgbClr val="000000"/>
                </a:solidFill>
                <a:latin typeface="Anantason Condensed Light"/>
                <a:ea typeface="Anantason Condensed Light"/>
              </a:rPr>
              <a:t>[ 1] 1 Ts 5, 15-22 </a:t>
            </a:r>
            <a:endParaRPr b="0" lang="fr-FR" sz="3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TextBox 20"/>
          <p:cNvSpPr/>
          <p:nvPr/>
        </p:nvSpPr>
        <p:spPr>
          <a:xfrm>
            <a:off x="11555640" y="14780160"/>
            <a:ext cx="9119160" cy="5110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5749"/>
              </a:lnSpc>
            </a:pPr>
            <a:r>
              <a:rPr b="1" lang="en-US" sz="5000" spc="-1" strike="noStrike">
                <a:solidFill>
                  <a:srgbClr val="000000"/>
                </a:solidFill>
                <a:latin typeface="29LT Bukra Condensed Bold"/>
                <a:ea typeface="29LT Bukra Condensed Bold"/>
              </a:rPr>
              <a:t>Simona ci racconta:</a:t>
            </a:r>
            <a:endParaRPr b="0" lang="fr-FR" sz="50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5749"/>
              </a:lnSpc>
            </a:pPr>
            <a:r>
              <a:rPr b="0" lang="en-US" sz="50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Nel passato avevo sempre espresso chiaramente le mie opinioni a scuola,</a:t>
            </a:r>
            <a:r>
              <a:rPr b="1" lang="en-US" sz="5000" spc="-1" strike="noStrike">
                <a:solidFill>
                  <a:srgbClr val="000000"/>
                </a:solidFill>
                <a:latin typeface="29LT Bukra Condensed Bold"/>
                <a:ea typeface="29LT Bukra Condensed Bold"/>
              </a:rPr>
              <a:t> Ero sempre la prima a dire "oh no, è sbagliato!"</a:t>
            </a:r>
            <a:r>
              <a:rPr b="0" lang="en-US" sz="50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, ma ho capito che questo modo di fare non ha cambiato per niente il modo di pensare degli altri.</a:t>
            </a:r>
            <a:endParaRPr b="0" lang="fr-FR" sz="5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TextBox 21"/>
          <p:cNvSpPr/>
          <p:nvPr/>
        </p:nvSpPr>
        <p:spPr>
          <a:xfrm>
            <a:off x="31878000" y="9359280"/>
            <a:ext cx="8895600" cy="379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5984"/>
              </a:lnSpc>
            </a:pPr>
            <a:r>
              <a:rPr b="0" lang="en-US" sz="5700" spc="-1" strike="noStrike">
                <a:solidFill>
                  <a:srgbClr val="000000"/>
                </a:solidFill>
                <a:latin typeface="29LT Bukra Condensed Light"/>
                <a:ea typeface="29LT Bukra Condensed Light"/>
              </a:rPr>
              <a:t> </a:t>
            </a:r>
            <a:r>
              <a:rPr b="1" lang="en-US" sz="5700" spc="-1" strike="noStrike">
                <a:solidFill>
                  <a:srgbClr val="000000"/>
                </a:solidFill>
                <a:latin typeface="29LT Bukra Condensed Bold"/>
                <a:ea typeface="29LT Bukra Condensed Bold"/>
              </a:rPr>
              <a:t>Imparare a dialogare: </a:t>
            </a:r>
            <a:r>
              <a:rPr b="0" lang="en-US" sz="5700" spc="-1" strike="noStrike">
                <a:solidFill>
                  <a:srgbClr val="000000"/>
                </a:solidFill>
                <a:latin typeface="29LT Bukra Condensed Light"/>
                <a:ea typeface="29LT Bukra Condensed Light"/>
              </a:rPr>
              <a:t>guardare non soltanto ai doni personali, ma anche alle tante potenzialità e complessità di vedute di </a:t>
            </a:r>
            <a:r>
              <a:rPr b="1" lang="en-US" sz="5700" spc="-1" strike="noStrike">
                <a:solidFill>
                  <a:srgbClr val="000000"/>
                </a:solidFill>
                <a:latin typeface="29LT Bukra Condensed Bold"/>
                <a:ea typeface="29LT Bukra Condensed Bold"/>
              </a:rPr>
              <a:t>coloro che ci stanno accanto. </a:t>
            </a:r>
            <a:endParaRPr b="0" lang="fr-FR" sz="5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TextBox 22"/>
          <p:cNvSpPr/>
          <p:nvPr/>
        </p:nvSpPr>
        <p:spPr>
          <a:xfrm>
            <a:off x="22140360" y="1434240"/>
            <a:ext cx="8031600" cy="3624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7135"/>
              </a:lnSpc>
            </a:pPr>
            <a:r>
              <a:rPr b="0" lang="en-US" sz="61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 </a:t>
            </a:r>
            <a:r>
              <a:rPr b="1" lang="en-US" sz="6100" spc="-1" strike="noStrike">
                <a:solidFill>
                  <a:srgbClr val="000000"/>
                </a:solidFill>
                <a:latin typeface="29LT Bukra Condensed Bold"/>
                <a:ea typeface="29LT Bukra Condensed Bold"/>
              </a:rPr>
              <a:t>Discernimento, dialogo </a:t>
            </a:r>
            <a:endParaRPr b="0" lang="fr-FR" sz="61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7135"/>
              </a:lnSpc>
            </a:pPr>
            <a:r>
              <a:rPr b="1" lang="en-US" sz="6100" spc="-1" strike="noStrike">
                <a:solidFill>
                  <a:srgbClr val="000000"/>
                </a:solidFill>
                <a:latin typeface="29LT Bukra Condensed Bold"/>
                <a:ea typeface="29LT Bukra Condensed Bold"/>
              </a:rPr>
              <a:t>e ascolto:</a:t>
            </a:r>
            <a:r>
              <a:rPr b="0" lang="en-US" sz="61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 </a:t>
            </a:r>
            <a:endParaRPr b="0" lang="fr-FR" sz="61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ts val="7135"/>
              </a:lnSpc>
            </a:pPr>
            <a:r>
              <a:rPr b="0" lang="en-US" sz="61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vuole aiutarli nel cammino iniziato da poco. </a:t>
            </a:r>
            <a:endParaRPr b="0" lang="fr-FR" sz="6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TextBox 23"/>
          <p:cNvSpPr/>
          <p:nvPr/>
        </p:nvSpPr>
        <p:spPr>
          <a:xfrm>
            <a:off x="32084640" y="27101520"/>
            <a:ext cx="9748800" cy="1713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4161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nantason Condensed Light"/>
                <a:ea typeface="Anantason Condensed Light"/>
              </a:rPr>
              <a:t>Adattamento di Encar Javaloyes 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4161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nantason Condensed Light"/>
                <a:ea typeface="Anantason Condensed Light"/>
              </a:rPr>
              <a:t>Ilustrazione: Juancho Gutierrez (visolen@gmail.com)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5170"/>
              </a:lnSpc>
            </a:pPr>
            <a:r>
              <a:rPr b="0" lang="en-US" sz="3970" spc="-1" strike="noStrike">
                <a:solidFill>
                  <a:srgbClr val="4880bb"/>
                </a:solidFill>
                <a:latin typeface="Teko Light"/>
                <a:ea typeface="Teko Light"/>
              </a:rPr>
              <a:t>www.</a:t>
            </a:r>
            <a:r>
              <a:rPr b="1" lang="en-US" sz="3970" spc="-1" strike="noStrike">
                <a:solidFill>
                  <a:srgbClr val="4880bb"/>
                </a:solidFill>
                <a:latin typeface="Teko Bold"/>
                <a:ea typeface="Teko Bold"/>
              </a:rPr>
              <a:t>teens4unity</a:t>
            </a:r>
            <a:r>
              <a:rPr b="0" lang="en-US" sz="3970" spc="-1" strike="noStrike">
                <a:solidFill>
                  <a:srgbClr val="4880bb"/>
                </a:solidFill>
                <a:latin typeface="Teko"/>
                <a:ea typeface="Teko"/>
              </a:rPr>
              <a:t>.com</a:t>
            </a:r>
            <a:endParaRPr b="0" lang="fr-FR" sz="39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TextBox 24"/>
          <p:cNvSpPr/>
          <p:nvPr/>
        </p:nvSpPr>
        <p:spPr>
          <a:xfrm>
            <a:off x="11555640" y="9199800"/>
            <a:ext cx="8923680" cy="480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5409"/>
              </a:lnSpc>
            </a:pPr>
            <a:r>
              <a:rPr b="0" lang="en-US" sz="47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 </a:t>
            </a:r>
            <a:r>
              <a:rPr b="0" lang="en-US" sz="47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La parola di questo mese è tratta da una serie di </a:t>
            </a:r>
            <a:r>
              <a:rPr b="1" lang="en-US" sz="4700" spc="-1" strike="noStrike">
                <a:solidFill>
                  <a:srgbClr val="000000"/>
                </a:solidFill>
                <a:latin typeface="29LT Bukra Condensed Bold"/>
                <a:ea typeface="29LT Bukra Condensed Bold"/>
              </a:rPr>
              <a:t>raccomandazioni che l'apostolo Paolo fa alla comunità</a:t>
            </a:r>
            <a:r>
              <a:rPr b="0" lang="en-US" sz="47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 dei Tessalonicesi (in Grecia): «Cercate sempre il bene tra voi e con tutti. (…) </a:t>
            </a:r>
            <a:r>
              <a:rPr b="1" lang="en-US" sz="4700" spc="-1" strike="noStrike">
                <a:solidFill>
                  <a:srgbClr val="000000"/>
                </a:solidFill>
                <a:latin typeface="29LT Bukra Condensed Bold"/>
                <a:ea typeface="29LT Bukra Condensed Bold"/>
              </a:rPr>
              <a:t>Non spegnete lo Spirito</a:t>
            </a:r>
            <a:r>
              <a:rPr b="0" lang="en-US" sz="47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 (…) astenetevi da ogni specie di male»[1]. </a:t>
            </a:r>
            <a:endParaRPr b="0" lang="fr-FR" sz="4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TextBox 25"/>
          <p:cNvSpPr/>
          <p:nvPr/>
        </p:nvSpPr>
        <p:spPr>
          <a:xfrm>
            <a:off x="31922640" y="14875560"/>
            <a:ext cx="9066240" cy="9303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5635"/>
              </a:lnSpc>
            </a:pPr>
            <a:r>
              <a:rPr b="0" lang="en-US" sz="49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Questo atteggiamento è stato utile quest'anno dove il nostro Paese si è diviso a causa delle elezioni presidenziali. </a:t>
            </a:r>
            <a:r>
              <a:rPr b="1" lang="en-US" sz="4900" spc="-1" strike="noStrike">
                <a:solidFill>
                  <a:srgbClr val="000000"/>
                </a:solidFill>
                <a:latin typeface="29LT Bukra Condensed Bold"/>
                <a:ea typeface="29LT Bukra Condensed Bold"/>
              </a:rPr>
              <a:t>Era difficile per me ascoltare persone che parlavano di cose in cui non credo</a:t>
            </a:r>
            <a:r>
              <a:rPr b="0" lang="en-US" sz="49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, ma ho imparato che devo prestare attenzione per riconoscere quello che abbiamo in comune. Ho visto che è possibile vivere</a:t>
            </a:r>
            <a:endParaRPr b="0" lang="fr-FR" sz="49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5635"/>
              </a:lnSpc>
            </a:pPr>
            <a:r>
              <a:rPr b="0" lang="en-US" sz="49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e rispettare le </a:t>
            </a:r>
            <a:endParaRPr b="0" lang="fr-FR" sz="49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5635"/>
              </a:lnSpc>
            </a:pPr>
            <a:r>
              <a:rPr b="0" lang="en-US" sz="49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persone con cui </a:t>
            </a:r>
            <a:endParaRPr b="0" lang="fr-FR" sz="49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5635"/>
              </a:lnSpc>
            </a:pPr>
            <a:r>
              <a:rPr b="0" lang="en-US" sz="49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non sei </a:t>
            </a:r>
            <a:endParaRPr b="0" lang="fr-FR" sz="49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5635"/>
              </a:lnSpc>
            </a:pPr>
            <a:r>
              <a:rPr b="0" lang="en-US" sz="49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d'accordo.</a:t>
            </a:r>
            <a:endParaRPr b="0" lang="fr-FR" sz="4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TextBox 26"/>
          <p:cNvSpPr/>
          <p:nvPr/>
        </p:nvSpPr>
        <p:spPr>
          <a:xfrm>
            <a:off x="21814560" y="14875560"/>
            <a:ext cx="8900640" cy="584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5749"/>
              </a:lnSpc>
            </a:pPr>
            <a:r>
              <a:rPr b="0" lang="en-US" sz="50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Così </a:t>
            </a:r>
            <a:r>
              <a:rPr b="1" lang="en-US" sz="5000" spc="-1" strike="noStrike">
                <a:solidFill>
                  <a:srgbClr val="000000"/>
                </a:solidFill>
                <a:latin typeface="29LT Bukra Condensed Bold"/>
                <a:ea typeface="29LT Bukra Condensed Bold"/>
              </a:rPr>
              <a:t>ho iniziato a fermarmi e ad ascoltare di più.</a:t>
            </a:r>
            <a:r>
              <a:rPr b="0" lang="en-US" sz="50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 Anche se non ero d'accordo con quello che dicevano, </a:t>
            </a:r>
            <a:r>
              <a:rPr b="1" lang="en-US" sz="5000" spc="-1" strike="noStrike">
                <a:solidFill>
                  <a:srgbClr val="000000"/>
                </a:solidFill>
                <a:latin typeface="29LT Bukra Condensed Bold"/>
                <a:ea typeface="29LT Bukra Condensed Bold"/>
              </a:rPr>
              <a:t>provavo ad ascoltare attentamente</a:t>
            </a:r>
            <a:r>
              <a:rPr b="0" lang="en-US" sz="50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 e a riflettere. </a:t>
            </a:r>
            <a:endParaRPr b="0" lang="fr-FR" sz="50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5749"/>
              </a:lnSpc>
            </a:pPr>
            <a:r>
              <a:rPr b="0" lang="en-US" sz="5000" spc="-1" strike="noStrike">
                <a:solidFill>
                  <a:srgbClr val="000000"/>
                </a:solidFill>
                <a:latin typeface="29LT Bukra Condensed"/>
                <a:ea typeface="29LT Bukra Condensed"/>
              </a:rPr>
              <a:t>Ho scoperto di avere più cose in comune con le persone con cui prima discutevo. </a:t>
            </a:r>
            <a:endParaRPr b="0" lang="fr-FR" sz="5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TextBox 27"/>
          <p:cNvSpPr/>
          <p:nvPr/>
        </p:nvSpPr>
        <p:spPr>
          <a:xfrm rot="16200000">
            <a:off x="8795160" y="8198640"/>
            <a:ext cx="3260160" cy="387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3050"/>
              </a:lnSpc>
            </a:pPr>
            <a:r>
              <a:rPr b="0" lang="en-US" sz="3050" spc="-1" strike="noStrike">
                <a:solidFill>
                  <a:srgbClr val="fcfcfc"/>
                </a:solidFill>
                <a:latin typeface="Gliker"/>
                <a:ea typeface="Gliker"/>
              </a:rPr>
              <a:t>FEBBRAIO </a:t>
            </a:r>
            <a:r>
              <a:rPr b="0" lang="en-US" sz="3050" spc="-1" strike="noStrike">
                <a:solidFill>
                  <a:srgbClr val="000000"/>
                </a:solidFill>
                <a:latin typeface="Gliker"/>
                <a:ea typeface="Gliker"/>
              </a:rPr>
              <a:t>2025</a:t>
            </a:r>
            <a:endParaRPr b="0" lang="fr-FR" sz="305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TextBox 28"/>
          <p:cNvSpPr/>
          <p:nvPr/>
        </p:nvSpPr>
        <p:spPr>
          <a:xfrm>
            <a:off x="1125720" y="10589040"/>
            <a:ext cx="1813320" cy="90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3552"/>
              </a:lnSpc>
            </a:pPr>
            <a:r>
              <a:rPr b="0" lang="en-US" sz="3200" spc="-1" strike="noStrike">
                <a:solidFill>
                  <a:srgbClr val="f6f6f6"/>
                </a:solidFill>
                <a:latin typeface="Oswald"/>
                <a:ea typeface="Oswald"/>
              </a:rPr>
              <a:t>(</a:t>
            </a:r>
            <a:r>
              <a:rPr b="1" lang="en-US" sz="3200" spc="-1" strike="noStrike">
                <a:solidFill>
                  <a:srgbClr val="f6f6f6"/>
                </a:solidFill>
                <a:latin typeface="Oswald Bold"/>
                <a:ea typeface="Oswald Bold"/>
              </a:rPr>
              <a:t>1 Ts</a:t>
            </a:r>
            <a:r>
              <a:rPr b="0" lang="en-US" sz="3200" spc="-1" strike="noStrike">
                <a:solidFill>
                  <a:srgbClr val="f6f6f6"/>
                </a:solidFill>
                <a:latin typeface="Oswald"/>
                <a:ea typeface="Oswald"/>
              </a:rPr>
              <a:t> 5, 21)</a:t>
            </a:r>
            <a:endParaRPr b="0" lang="fr-F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TextBox 29"/>
          <p:cNvSpPr/>
          <p:nvPr/>
        </p:nvSpPr>
        <p:spPr>
          <a:xfrm>
            <a:off x="995400" y="11462760"/>
            <a:ext cx="9636840" cy="3598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7084"/>
              </a:lnSpc>
            </a:pPr>
            <a:r>
              <a:rPr b="0" lang="en-US" sz="6500" spc="-1" strike="noStrike">
                <a:solidFill>
                  <a:srgbClr val="000000"/>
                </a:solidFill>
                <a:latin typeface="Gliker"/>
                <a:ea typeface="Gliker"/>
              </a:rPr>
              <a:t>«</a:t>
            </a:r>
            <a:r>
              <a:rPr b="1" lang="en-US" sz="6500" spc="-1" strike="noStrike">
                <a:solidFill>
                  <a:srgbClr val="000000"/>
                </a:solidFill>
                <a:latin typeface="Gliker Bold"/>
                <a:ea typeface="Gliker Bold"/>
              </a:rPr>
              <a:t>Esaminate</a:t>
            </a:r>
            <a:r>
              <a:rPr b="0" lang="en-US" sz="6500" spc="-1" strike="noStrike">
                <a:solidFill>
                  <a:srgbClr val="000000"/>
                </a:solidFill>
                <a:latin typeface="Gliker"/>
                <a:ea typeface="Gliker"/>
              </a:rPr>
              <a:t> ogni cosa,   </a:t>
            </a:r>
            <a:endParaRPr b="0" lang="fr-FR" sz="65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ts val="7084"/>
              </a:lnSpc>
            </a:pPr>
            <a:r>
              <a:rPr b="0" lang="en-US" sz="6500" spc="-1" strike="noStrike">
                <a:solidFill>
                  <a:srgbClr val="000000"/>
                </a:solidFill>
                <a:latin typeface="Gliker"/>
                <a:ea typeface="Gliker"/>
              </a:rPr>
              <a:t> </a:t>
            </a:r>
            <a:r>
              <a:rPr b="0" lang="en-US" sz="6500" spc="-1" strike="noStrike">
                <a:solidFill>
                  <a:srgbClr val="000000"/>
                </a:solidFill>
                <a:latin typeface="Gliker"/>
                <a:ea typeface="Gliker"/>
              </a:rPr>
              <a:t>tenete ciò che è buono»</a:t>
            </a:r>
            <a:endParaRPr b="0" lang="fr-FR" sz="6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TextBox 30"/>
          <p:cNvSpPr/>
          <p:nvPr/>
        </p:nvSpPr>
        <p:spPr>
          <a:xfrm>
            <a:off x="6776280" y="1051200"/>
            <a:ext cx="4024440" cy="146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defTabSz="914400">
              <a:lnSpc>
                <a:spcPts val="11565"/>
              </a:lnSpc>
            </a:pPr>
            <a:r>
              <a:rPr b="0" lang="en-US" sz="11570" spc="-440" strike="noStrike">
                <a:solidFill>
                  <a:srgbClr val="ffffff"/>
                </a:solidFill>
                <a:latin typeface="Boulder"/>
                <a:ea typeface="Boulder"/>
              </a:rPr>
              <a:t>Vita</a:t>
            </a:r>
            <a:endParaRPr b="0" lang="fr-FR" sz="1157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TextBox 31"/>
          <p:cNvSpPr/>
          <p:nvPr/>
        </p:nvSpPr>
        <p:spPr>
          <a:xfrm>
            <a:off x="1125720" y="14039280"/>
            <a:ext cx="9330120" cy="4643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6094"/>
              </a:lnSpc>
            </a:pPr>
            <a:r>
              <a:rPr b="0" lang="en-US" sz="5300" spc="-1" strike="noStrike">
                <a:solidFill>
                  <a:srgbClr val="000000"/>
                </a:solidFill>
                <a:latin typeface="29LT Bukra Condensed Light"/>
                <a:ea typeface="29LT Bukra Condensed Light"/>
              </a:rPr>
              <a:t> </a:t>
            </a:r>
            <a:r>
              <a:rPr b="1" lang="en-US" sz="5300" spc="-1" strike="noStrike">
                <a:solidFill>
                  <a:srgbClr val="000000"/>
                </a:solidFill>
                <a:latin typeface="29LT Bukra Condensed Bold"/>
                <a:ea typeface="29LT Bukra Condensed Bold"/>
              </a:rPr>
              <a:t>Ascoltare l'altro</a:t>
            </a:r>
            <a:r>
              <a:rPr b="0" lang="en-US" sz="5300" spc="-1" strike="noStrike">
                <a:solidFill>
                  <a:srgbClr val="000000"/>
                </a:solidFill>
                <a:latin typeface="29LT Bukra Condensed Light"/>
                <a:ea typeface="29LT Bukra Condensed Light"/>
              </a:rPr>
              <a:t>, non necessariamente per accettare tutto ma sapendo che è possibile </a:t>
            </a:r>
            <a:r>
              <a:rPr b="1" lang="en-US" sz="5300" spc="-1" strike="noStrike">
                <a:solidFill>
                  <a:srgbClr val="000000"/>
                </a:solidFill>
                <a:latin typeface="29LT Bukra Condensed Bold"/>
                <a:ea typeface="29LT Bukra Condensed Bold"/>
              </a:rPr>
              <a:t>trovare qualcosa di buono in quello che dice</a:t>
            </a:r>
            <a:r>
              <a:rPr b="0" lang="en-US" sz="5300" spc="-1" strike="noStrike">
                <a:solidFill>
                  <a:srgbClr val="000000"/>
                </a:solidFill>
                <a:latin typeface="29LT Bukra Condensed Light"/>
                <a:ea typeface="29LT Bukra Condensed Light"/>
              </a:rPr>
              <a:t>, favorisce un'apertura mentale e del cuore. </a:t>
            </a:r>
            <a:endParaRPr b="0" lang="fr-FR" sz="5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TextBox 32"/>
          <p:cNvSpPr/>
          <p:nvPr/>
        </p:nvSpPr>
        <p:spPr>
          <a:xfrm>
            <a:off x="5606640" y="1250640"/>
            <a:ext cx="1070280" cy="559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 defTabSz="914400">
              <a:lnSpc>
                <a:spcPts val="4405"/>
              </a:lnSpc>
            </a:pPr>
            <a:r>
              <a:rPr b="0" lang="en-US" sz="4410" spc="-46" strike="noStrike">
                <a:solidFill>
                  <a:srgbClr val="ffffff"/>
                </a:solidFill>
                <a:latin typeface="Boulder"/>
                <a:ea typeface="Boulder"/>
              </a:rPr>
              <a:t>di</a:t>
            </a:r>
            <a:endParaRPr b="0" lang="fr-FR" sz="441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customXml/_rels/item1.xml.rels><?xml version="1.0" encoding="UTF-8"?>
<Relationships xmlns="http://schemas.openxmlformats.org/package/2006/relationships"><Relationship Id="rId1" Type="http://schemas.openxmlformats.org/officeDocument/2006/relationships/customXmlProps" Target="itemProps1.xml"/>
</Relationships>
</file>

<file path=customXml/_rels/item2.xml.rels><?xml version="1.0" encoding="UTF-8"?>
<Relationships xmlns="http://schemas.openxmlformats.org/package/2006/relationships"><Relationship Id="rId1" Type="http://schemas.openxmlformats.org/officeDocument/2006/relationships/customXmlProps" Target="itemProps2.xml"/>
</Relationships>
</file>

<file path=customXml/_rels/item3.xml.rels><?xml version="1.0" encoding="UTF-8"?>
<Relationships xmlns="http://schemas.openxmlformats.org/package/2006/relationships"><Relationship Id="rId1" Type="http://schemas.openxmlformats.org/officeDocument/2006/relationships/customXmlProps" Target="itemProps3.xml"/>
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F0E634B9C216C4AB4FFFB653A7A7918" ma:contentTypeVersion="20" ma:contentTypeDescription="Create a new document." ma:contentTypeScope="" ma:versionID="ca23225b6ca9791ddcf72e237d8fdc53">
  <xsd:schema xmlns:xsd="http://www.w3.org/2001/XMLSchema" xmlns:xs="http://www.w3.org/2001/XMLSchema" xmlns:p="http://schemas.microsoft.com/office/2006/metadata/properties" xmlns:ns2="8b861129-0d73-4312-bbbe-a82bc3901102" xmlns:ns3="5be84579-c802-4c28-afbe-e7eb7b5d93b2" targetNamespace="http://schemas.microsoft.com/office/2006/metadata/properties" ma:root="true" ma:fieldsID="1726a4bb956072ba5b2ffc29dc6db12c" ns2:_="" ns3:_="">
    <xsd:import namespace="8b861129-0d73-4312-bbbe-a82bc3901102"/>
    <xsd:import namespace="5be84579-c802-4c28-afbe-e7eb7b5d93b2"/>
    <xsd:element name="properties">
      <xsd:complexType>
        <xsd:sequence>
          <xsd:element name="documentManagement">
            <xsd:complexType>
              <xsd:all>
                <xsd:element ref="ns2:_Flow_SignoffStatus" minOccurs="0"/>
                <xsd:element ref="ns2:LINK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Tag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861129-0d73-4312-bbbe-a82bc3901102" elementFormDefault="qualified">
    <xsd:import namespace="http://schemas.microsoft.com/office/2006/documentManagement/types"/>
    <xsd:import namespace="http://schemas.microsoft.com/office/infopath/2007/PartnerControls"/>
    <xsd:element name="_Flow_SignoffStatus" ma:index="3" nillable="true" ma:displayName="Stato consenso" ma:internalName="Stato_x0020_consenso" ma:readOnly="false">
      <xsd:simpleType>
        <xsd:restriction base="dms:Text"/>
      </xsd:simpleType>
    </xsd:element>
    <xsd:element name="LINK" ma:index="4" nillable="true" ma:displayName="LINK" ma:format="Hyperlink" ma:internalName="LINK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827b190b-f2f9-433c-adc0-5e9deb5b7fe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hidden="true" ma:internalName="MediaServiceOCR" ma:readOnly="true">
      <xsd:simpleType>
        <xsd:restriction base="dms:Note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Tag" ma:index="23" nillable="true" ma:displayName="Tag" ma:format="Dropdown" ma:hidden="true" ma:internalName="Tag" ma:readOnly="false">
      <xsd:simpleType>
        <xsd:restriction base="dms:Text">
          <xsd:maxLength value="255"/>
        </xsd:restriction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e84579-c802-4c28-afbe-e7eb7b5d93b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f0bf31-4d24-44f3-a1f1-19ea2f4dc51a}" ma:internalName="TaxCatchAll" ma:readOnly="false" ma:showField="CatchAllData" ma:web="5be84579-c802-4c28-afbe-e7eb7b5d93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hidden="true" ma:internalName="SharedWithDetail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8b861129-0d73-4312-bbbe-a82bc3901102" xsi:nil="true"/>
    <Tag xmlns="8b861129-0d73-4312-bbbe-a82bc3901102" xsi:nil="true"/>
    <LINK xmlns="8b861129-0d73-4312-bbbe-a82bc3901102">
      <Url xsi:nil="true"/>
      <Description xsi:nil="true"/>
    </LINK>
    <TaxCatchAll xmlns="5be84579-c802-4c28-afbe-e7eb7b5d93b2" xsi:nil="true"/>
    <lcf76f155ced4ddcb4097134ff3c332f xmlns="8b861129-0d73-4312-bbbe-a82bc390110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95B1D5A-991B-4AC4-9929-B82833F50A78}"/>
</file>

<file path=customXml/itemProps2.xml><?xml version="1.0" encoding="utf-8"?>
<ds:datastoreItem xmlns:ds="http://schemas.openxmlformats.org/officeDocument/2006/customXml" ds:itemID="{7A4ECA7D-A8DC-4B39-9E6E-0861AFFB301C}"/>
</file>

<file path=customXml/itemProps3.xml><?xml version="1.0" encoding="utf-8"?>
<ds:datastoreItem xmlns:ds="http://schemas.openxmlformats.org/officeDocument/2006/customXml" ds:itemID="{05793B4B-D97D-4689-A1E5-24682C4F40CA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</TotalTime>
  <Application>LibreOffice/24.2.5.2$Windows_X86_64 LibreOffice_project/bffef4ea93e59bebbeaf7f431bb02b1a39ee8a59</Application>
  <AppVersion>15.0000</AppVersion>
  <Words>1016</Words>
  <Paragraphs>82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:creator/>
  <dc:description/>
  <dc:identifier>DAGcNgWCpfY</dc:identifier>
  <dc:language>fr-FR</dc:language>
  <cp:lastModifiedBy/>
  <dcterms:modified xsi:type="dcterms:W3CDTF">2025-01-23T00:50:18Z</dcterms:modified>
  <cp:revision>5</cp:revision>
  <dc:subject/>
  <dc:title>IT FEBBRAIO 2025 - A4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0x0101009F0E634B9C216C4AB4FFFB653A7A7918</vt:lpwstr>
  </property>
  <property fmtid="{D5CDD505-2E9C-101B-9397-08002B2CF9AE}" pid="3" name="PresentationFormat">
    <vt:lpwstr>Personalizado</vt:lpwstr>
  </property>
  <property fmtid="{D5CDD505-2E9C-101B-9397-08002B2CF9AE}" pid="4" name="Slides">
    <vt:i4>3</vt:i4>
  </property>
</Properties>
</file>