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FEEA6C-4DD9-4E92-9DE4-C1D295CA51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C769AF0-BD17-44D6-B73B-EFCFE206B7D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C03F9A24-6C0F-408F-8B00-8658785A2B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29A26F-E0C3-4CAC-83DC-BFABB0DA3B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80E5D49-1300-4203-AFA4-9031DFAC28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778C8BF-716E-43CF-881C-7C5F392464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3AFD30E-238B-40C1-ACC4-B69034E4A1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EB4D0F0-9A69-4E20-B31D-67C84A8976E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A6A8400-0660-4C7E-B69C-6881CEF2CB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261776A-06D6-49E4-AD2B-B0046D3CA5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7AE491B-F6C3-4858-8882-6A5DB81CC92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93E9FDA-A471-4CFB-BD9D-E7CCEB4F401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F22EF6E-8C50-4101-B333-939C621415B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A25FE6B-5BD7-4F85-986C-38414ECFB3E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E4EA26-7DF1-4C1E-8108-302025839C0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27ED2F0-C16E-4ED0-91B2-9C5568CD81C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00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179A6D-CD83-4F12-9A58-77B4077C9FC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A489DBA-BAFB-4FA5-A9D2-D7382FC2552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617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59D2F49-8490-4694-9C28-243DD6405A3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F87025-9201-41A0-A4B7-8DC1978F7DF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34F4549-CE34-4924-8B1B-C6DEBA6F6A0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E52E40D-220A-44BF-86AE-AAB7EFE06F6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mailto:visolen@gmail.com" TargetMode="External"/><Relationship Id="rId4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hyperlink" Target="mailto:visolen@gmail.com" TargetMode="External"/><Relationship Id="rId4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"/>
          <p:cNvSpPr/>
          <p:nvPr/>
        </p:nvSpPr>
        <p:spPr>
          <a:xfrm>
            <a:off x="0" y="-180000"/>
            <a:ext cx="42289560" cy="29716560"/>
          </a:xfrm>
          <a:custGeom>
            <a:avLst/>
            <a:gdLst>
              <a:gd name="textAreaLeft" fmla="*/ 0 w 42289560"/>
              <a:gd name="textAreaRight" fmla="*/ 42291000 w 42289560"/>
              <a:gd name="textAreaTop" fmla="*/ 0 h 29716560"/>
              <a:gd name="textAreaBottom" fmla="*/ 29718000 h 2971656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TextBox 3"/>
          <p:cNvSpPr/>
          <p:nvPr/>
        </p:nvSpPr>
        <p:spPr>
          <a:xfrm>
            <a:off x="754560" y="27037080"/>
            <a:ext cx="14400360" cy="20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38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[1]  Ibid. 35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38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[2] Ibid, 37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38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[3] écrits(it) de Chiara Lubich. Parole de Vie, de Fabio Ciardi. p 460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2" name="Group 5"/>
          <p:cNvGrpSpPr/>
          <p:nvPr/>
        </p:nvGrpSpPr>
        <p:grpSpPr>
          <a:xfrm>
            <a:off x="29179800" y="26977320"/>
            <a:ext cx="2287440" cy="2287800"/>
            <a:chOff x="29179800" y="26977320"/>
            <a:chExt cx="2287440" cy="2287800"/>
          </a:xfrm>
        </p:grpSpPr>
        <p:grpSp>
          <p:nvGrpSpPr>
            <p:cNvPr id="53" name="Group 6"/>
            <p:cNvGrpSpPr/>
            <p:nvPr/>
          </p:nvGrpSpPr>
          <p:grpSpPr>
            <a:xfrm>
              <a:off x="29179800" y="26977320"/>
              <a:ext cx="2287440" cy="2287800"/>
              <a:chOff x="29179800" y="26977320"/>
              <a:chExt cx="2287440" cy="2287800"/>
            </a:xfrm>
          </p:grpSpPr>
          <p:sp>
            <p:nvSpPr>
              <p:cNvPr id="54" name="Freeform 7"/>
              <p:cNvSpPr/>
              <p:nvPr/>
            </p:nvSpPr>
            <p:spPr>
              <a:xfrm>
                <a:off x="29179800" y="26977320"/>
                <a:ext cx="2287440" cy="2287440"/>
              </a:xfrm>
              <a:custGeom>
                <a:avLst/>
                <a:gdLst>
                  <a:gd name="textAreaLeft" fmla="*/ 0 w 2287440"/>
                  <a:gd name="textAreaRight" fmla="*/ 2288880 w 2287440"/>
                  <a:gd name="textAreaTop" fmla="*/ 0 h 2287440"/>
                  <a:gd name="textAreaBottom" fmla="*/ 2288880 h 228744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5" name="TextBox 8"/>
              <p:cNvSpPr/>
              <p:nvPr/>
            </p:nvSpPr>
            <p:spPr>
              <a:xfrm>
                <a:off x="29179800" y="27138600"/>
                <a:ext cx="2287440" cy="212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 defTabSz="914400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56" name="Freeform 9"/>
            <p:cNvSpPr/>
            <p:nvPr/>
          </p:nvSpPr>
          <p:spPr>
            <a:xfrm>
              <a:off x="29537640" y="27398160"/>
              <a:ext cx="1554480" cy="1446480"/>
            </a:xfrm>
            <a:custGeom>
              <a:avLst/>
              <a:gdLst>
                <a:gd name="textAreaLeft" fmla="*/ 0 w 1554480"/>
                <a:gd name="textAreaRight" fmla="*/ 1555920 w 1554480"/>
                <a:gd name="textAreaTop" fmla="*/ 0 h 1446480"/>
                <a:gd name="textAreaBottom" fmla="*/ 1447920 h 1446480"/>
              </a:gdLst>
              <a:ahLst/>
              <a:rect l="textAreaLeft" t="textAreaTop" r="textAreaRight" b="textAreaBottom"/>
              <a:pathLst>
                <a:path w="2074705" h="1930628">
                  <a:moveTo>
                    <a:pt x="0" y="0"/>
                  </a:moveTo>
                  <a:lnTo>
                    <a:pt x="2074705" y="0"/>
                  </a:lnTo>
                  <a:lnTo>
                    <a:pt x="2074705" y="1930629"/>
                  </a:lnTo>
                  <a:lnTo>
                    <a:pt x="0" y="19306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57" name="TextBox 10"/>
          <p:cNvSpPr/>
          <p:nvPr/>
        </p:nvSpPr>
        <p:spPr>
          <a:xfrm>
            <a:off x="31860000" y="20361240"/>
            <a:ext cx="9538920" cy="54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720"/>
              </a:lnSpc>
            </a:pPr>
            <a:r>
              <a:rPr b="0" lang="en-US" sz="5200" spc="-15" strike="noStrike">
                <a:solidFill>
                  <a:schemeClr val="lt1"/>
                </a:solidFill>
                <a:latin typeface="Calibri"/>
                <a:ea typeface="29LT Bukra Condensed"/>
              </a:rPr>
              <a:t>C’est une garantie que Jésus lui-même nous donne, lorsqu’il nous promet: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710"/>
              </a:lnSpc>
            </a:pPr>
            <a:r>
              <a:rPr b="1" lang="en-US" sz="5200" spc="-18" strike="noStrike">
                <a:solidFill>
                  <a:schemeClr val="lt1"/>
                </a:solidFill>
                <a:latin typeface="Calibri"/>
                <a:ea typeface="29LT Bukra Condensed Bold"/>
              </a:rPr>
              <a:t>«Là où deux ou trois sont réunis en mon nom </a:t>
            </a:r>
            <a:r>
              <a:rPr b="0" i="1" lang="en-US" sz="5200" spc="-18" strike="noStrike">
                <a:solidFill>
                  <a:schemeClr val="lt1"/>
                </a:solidFill>
                <a:latin typeface="Calibri"/>
                <a:ea typeface="29LT Bukra Condensed"/>
              </a:rPr>
              <a:t>(dans mon amour)</a:t>
            </a:r>
            <a:r>
              <a:rPr b="1" lang="en-US" sz="5200" spc="-18" strike="noStrike">
                <a:solidFill>
                  <a:schemeClr val="lt1"/>
                </a:solidFill>
                <a:latin typeface="Calibri"/>
                <a:ea typeface="29LT Bukra Condensed Bold"/>
              </a:rPr>
              <a:t>, c’est moi qui suis au milieu d’eux»</a:t>
            </a:r>
            <a:r>
              <a:rPr b="0" lang="en-US" sz="5200" spc="-18" strike="noStrike">
                <a:solidFill>
                  <a:schemeClr val="lt1"/>
                </a:solidFill>
                <a:latin typeface="Calibri"/>
                <a:ea typeface="29LT Bukra Condensed"/>
              </a:rPr>
              <a:t>.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720"/>
              </a:lnSpc>
            </a:pPr>
            <a:r>
              <a:rPr b="0" lang="en-US" sz="5200" spc="-15" strike="noStrike">
                <a:solidFill>
                  <a:schemeClr val="lt1"/>
                </a:solidFill>
                <a:latin typeface="Calibri"/>
                <a:ea typeface="29LT Bukra Condensed"/>
              </a:rPr>
              <a:t>Avec Lui tout est possible”.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11"/>
          <p:cNvSpPr/>
          <p:nvPr/>
        </p:nvSpPr>
        <p:spPr>
          <a:xfrm>
            <a:off x="21600000" y="20949480"/>
            <a:ext cx="9376920" cy="47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270"/>
              </a:lnSpc>
            </a:pPr>
            <a:r>
              <a:rPr b="0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    </a:t>
            </a:r>
            <a:r>
              <a:rPr b="0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Ensemble et avec eux, nous</a:t>
            </a:r>
            <a:r>
              <a:rPr b="0" lang="fr-FR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parlions </a:t>
            </a:r>
            <a:r>
              <a:rPr b="1" lang="fr-FR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des heures duran</a:t>
            </a:r>
            <a:r>
              <a:rPr b="0" lang="fr-FR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t, et à la fin, nous arrivions toujours à la même conclusion:  </a:t>
            </a:r>
            <a:br>
              <a:rPr sz="5700"/>
            </a:br>
            <a:r>
              <a:rPr b="0" lang="fr-FR" sz="63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«</a:t>
            </a:r>
            <a:r>
              <a:rPr b="1" lang="fr-FR" sz="63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Seuls ? IMPOSSIBLE !  mais ensemble, on peut le faire</a:t>
            </a:r>
            <a:r>
              <a:rPr b="0" lang="fr-FR" sz="63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». </a:t>
            </a:r>
            <a:endParaRPr b="0" lang="fr-FR" sz="6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12"/>
          <p:cNvSpPr/>
          <p:nvPr/>
        </p:nvSpPr>
        <p:spPr>
          <a:xfrm>
            <a:off x="11544480" y="20168640"/>
            <a:ext cx="9216720" cy="56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10"/>
              </a:lnSpc>
            </a:pPr>
            <a:r>
              <a:rPr b="1" lang="en-US" sz="5000" spc="-15" strike="noStrike">
                <a:solidFill>
                  <a:srgbClr val="ffffff"/>
                </a:solidFill>
                <a:latin typeface="Calibri"/>
                <a:ea typeface="29LT Bukra Condensed Bold"/>
              </a:rPr>
              <a:t>Augusto</a:t>
            </a:r>
            <a:r>
              <a:rPr b="0" lang="en-US" sz="5000" spc="-15" strike="noStrike">
                <a:solidFill>
                  <a:srgbClr val="ffffff"/>
                </a:solidFill>
                <a:latin typeface="Calibri"/>
                <a:ea typeface="29LT Bukra Condensed"/>
              </a:rPr>
              <a:t>, au focolare en Espagne, raconte: </a:t>
            </a:r>
            <a:r>
              <a:rPr b="0" lang="en-US" sz="50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“Lorsque j’étais en Afrique, il y a longtemps, </a:t>
            </a:r>
            <a:r>
              <a:rPr b="1" lang="en-US" sz="5000" spc="-15" strike="noStrike">
                <a:solidFill>
                  <a:srgbClr val="000000"/>
                </a:solidFill>
                <a:latin typeface="Calibri"/>
                <a:ea typeface="29LT Bukra Condensed Bold"/>
              </a:rPr>
              <a:t>je rencontrais souvent des jeunes qui désiraient vivre en chrétiens,</a:t>
            </a:r>
            <a:r>
              <a:rPr b="0" lang="en-US" sz="50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 </a:t>
            </a:r>
            <a:r>
              <a:rPr b="1" lang="en-US" sz="5000" spc="-15" strike="noStrike">
                <a:solidFill>
                  <a:srgbClr val="000000"/>
                </a:solidFill>
                <a:latin typeface="Calibri"/>
                <a:ea typeface="29LT Bukra Condensed Bold"/>
              </a:rPr>
              <a:t>et qui parlaient de leurs difficultés à rester</a:t>
            </a:r>
            <a:r>
              <a:rPr b="0" lang="en-US" sz="50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 fidèles à leurs engagements ainsi qu’aux enseignements de l’Evangile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13"/>
          <p:cNvSpPr/>
          <p:nvPr/>
        </p:nvSpPr>
        <p:spPr>
          <a:xfrm>
            <a:off x="1327680" y="21226320"/>
            <a:ext cx="9471240" cy="47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270"/>
              </a:lnSpc>
            </a:pPr>
            <a:r>
              <a:rPr b="0" lang="en-US" sz="57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Nous pouvons “témoigner(…)  de cette foi en nous de l’amour du Christ pour chacun, </a:t>
            </a:r>
            <a:r>
              <a:rPr b="0" i="1" lang="fr-FR" sz="52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cela veut dire</a:t>
            </a:r>
            <a:r>
              <a:rPr b="0" lang="en-US" sz="57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 </a:t>
            </a:r>
            <a:r>
              <a:rPr b="1" lang="en-US" sz="6500" spc="-1" strike="noStrike">
                <a:solidFill>
                  <a:srgbClr val="ffffff"/>
                </a:solidFill>
                <a:latin typeface="Calibri"/>
                <a:ea typeface="29LT Bukra Condensed Bold"/>
              </a:rPr>
              <a:t>que le Christ </a:t>
            </a:r>
            <a:r>
              <a:rPr b="1" i="1" lang="en-US" sz="6500" spc="-1" strike="noStrike">
                <a:solidFill>
                  <a:srgbClr val="ffffff"/>
                </a:solidFill>
                <a:latin typeface="Calibri"/>
                <a:ea typeface="29LT Bukra Condensed Bold"/>
              </a:rPr>
              <a:t>est</a:t>
            </a:r>
            <a:r>
              <a:rPr b="1" lang="en-US" sz="6500" spc="-1" strike="noStrike">
                <a:solidFill>
                  <a:srgbClr val="ffffff"/>
                </a:solidFill>
                <a:latin typeface="Calibri"/>
                <a:ea typeface="29LT Bukra Condensed Bold"/>
              </a:rPr>
              <a:t> avec nous, que l’amour du Père</a:t>
            </a:r>
            <a:r>
              <a:rPr b="1" i="1" lang="fr-FR" sz="6500" spc="-1" strike="noStrike">
                <a:solidFill>
                  <a:srgbClr val="ffffff"/>
                </a:solidFill>
                <a:latin typeface="Calibri"/>
                <a:ea typeface="29LT Bukra Condensed Bold"/>
              </a:rPr>
              <a:t> est</a:t>
            </a:r>
            <a:r>
              <a:rPr b="1" lang="en-US" sz="6500" spc="-1" strike="noStrike">
                <a:solidFill>
                  <a:srgbClr val="ffffff"/>
                </a:solidFill>
                <a:latin typeface="Calibri"/>
                <a:ea typeface="29LT Bukra Condensed Bold"/>
              </a:rPr>
              <a:t> avec nous</a:t>
            </a:r>
            <a:r>
              <a:rPr b="0" lang="en-US" sz="65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 [3]</a:t>
            </a:r>
            <a:endParaRPr b="0" lang="fr-FR" sz="6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14"/>
          <p:cNvSpPr/>
          <p:nvPr/>
        </p:nvSpPr>
        <p:spPr>
          <a:xfrm>
            <a:off x="31680000" y="7157880"/>
            <a:ext cx="9522360" cy="55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270"/>
              </a:lnSpc>
            </a:pPr>
            <a:r>
              <a:rPr b="1" lang="en-US" sz="57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A notre tour, nous allons vivre cette Parole! Mais comment?</a:t>
            </a:r>
            <a:r>
              <a:rPr b="1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</a:t>
            </a:r>
            <a:endParaRPr b="0" lang="fr-FR" sz="57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270"/>
              </a:lnSpc>
            </a:pPr>
            <a:r>
              <a:rPr b="0" i="1" lang="en-US" sz="57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D’abord, nous allons faire</a:t>
            </a:r>
            <a:r>
              <a:rPr b="0" lang="en-US" sz="57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 </a:t>
            </a:r>
            <a:r>
              <a:rPr b="1" lang="en-US" sz="5700" spc="-1" strike="noStrike">
                <a:solidFill>
                  <a:srgbClr val="ffffff"/>
                </a:solidFill>
                <a:latin typeface="Calibri"/>
                <a:ea typeface="29LT Bukra Condensed Bold"/>
              </a:rPr>
              <a:t>confiance à Dieu, qui va agir à l’intérieur de chacun, au delà même de nos limites, malgré les</a:t>
            </a:r>
            <a:r>
              <a:rPr b="1" lang="en-US" sz="57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 fragilités qui sont les nôtres </a:t>
            </a:r>
            <a:endParaRPr b="0" lang="fr-FR" sz="5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15"/>
          <p:cNvSpPr/>
          <p:nvPr/>
        </p:nvSpPr>
        <p:spPr>
          <a:xfrm>
            <a:off x="21420000" y="7900920"/>
            <a:ext cx="9790920" cy="49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270"/>
              </a:lnSpc>
            </a:pPr>
            <a:r>
              <a:rPr b="0" lang="fr-FR" sz="49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C’est une phrase qui nous éclaire bien sur la proximité lumineuse que Dieu a avec les personnes.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710"/>
              </a:lnSpc>
            </a:pPr>
            <a:r>
              <a:rPr b="0" lang="fr-FR" sz="49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 </a:t>
            </a:r>
            <a:r>
              <a:rPr b="1" lang="fr-FR" sz="52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Quand nous sommes avec Dieu, et qu’en toute liberté nous adhérons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710"/>
              </a:lnSpc>
            </a:pPr>
            <a:r>
              <a:rPr b="1" lang="fr-FR" sz="52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 </a:t>
            </a:r>
            <a:r>
              <a:rPr b="1" lang="fr-FR" sz="52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à lui, plus rien n’est impossible 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16"/>
          <p:cNvSpPr/>
          <p:nvPr/>
        </p:nvSpPr>
        <p:spPr>
          <a:xfrm>
            <a:off x="11446920" y="7653240"/>
            <a:ext cx="9216720" cy="34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389"/>
              </a:lnSpc>
            </a:pP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L’ange Gabriel alla</a:t>
            </a:r>
            <a:br>
              <a:rPr sz="4900"/>
            </a:br>
            <a:r>
              <a:rPr b="0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re</a:t>
            </a: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trouver Marie à Nazareth et lui</a:t>
            </a: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 fit connaître les plans de Dieu sur elle:</a:t>
            </a: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 Elle allait concevoir et donner la lumière à un fils, Jésus. 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17"/>
          <p:cNvSpPr/>
          <p:nvPr/>
        </p:nvSpPr>
        <p:spPr>
          <a:xfrm>
            <a:off x="7200000" y="11124000"/>
            <a:ext cx="3200040" cy="7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771"/>
              </a:lnSpc>
            </a:pPr>
            <a:r>
              <a:rPr b="0" lang="en-US" sz="5200" spc="-1" strike="noStrike">
                <a:solidFill>
                  <a:srgbClr val="f6f6f6"/>
                </a:solidFill>
                <a:latin typeface="Calibri"/>
                <a:ea typeface="Teko"/>
              </a:rPr>
              <a:t>(Lc 1, 37)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18"/>
          <p:cNvSpPr/>
          <p:nvPr/>
        </p:nvSpPr>
        <p:spPr>
          <a:xfrm>
            <a:off x="432000" y="11975760"/>
            <a:ext cx="10927080" cy="10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7965"/>
              </a:lnSpc>
            </a:pPr>
            <a:r>
              <a:rPr b="0" lang="en-US" sz="60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«Rien n’est impossible à Dieu»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6" name="Group 19"/>
          <p:cNvGrpSpPr/>
          <p:nvPr/>
        </p:nvGrpSpPr>
        <p:grpSpPr>
          <a:xfrm>
            <a:off x="54360" y="46440"/>
            <a:ext cx="4826520" cy="4249440"/>
            <a:chOff x="54360" y="46440"/>
            <a:chExt cx="4826520" cy="4249440"/>
          </a:xfrm>
        </p:grpSpPr>
        <p:sp>
          <p:nvSpPr>
            <p:cNvPr id="67" name="Freeform 20"/>
            <p:cNvSpPr/>
            <p:nvPr/>
          </p:nvSpPr>
          <p:spPr>
            <a:xfrm rot="180600">
              <a:off x="156240" y="164880"/>
              <a:ext cx="4622400" cy="4012200"/>
            </a:xfrm>
            <a:custGeom>
              <a:avLst/>
              <a:gdLst>
                <a:gd name="textAreaLeft" fmla="*/ 0 w 4622400"/>
                <a:gd name="textAreaRight" fmla="*/ 4623840 w 4622400"/>
                <a:gd name="textAreaTop" fmla="*/ 0 h 4012200"/>
                <a:gd name="textAreaBottom" fmla="*/ 4013640 h 4012200"/>
              </a:gdLst>
              <a:ahLst/>
              <a:rect l="textAreaLeft" t="textAreaTop" r="textAreaRight" b="textAreaBottom"/>
              <a:pathLst>
                <a:path w="1069340" h="928243">
                  <a:moveTo>
                    <a:pt x="704977" y="0"/>
                  </a:moveTo>
                  <a:cubicBezTo>
                    <a:pt x="570484" y="0"/>
                    <a:pt x="436626" y="16256"/>
                    <a:pt x="303530" y="35941"/>
                  </a:cubicBezTo>
                  <a:cubicBezTo>
                    <a:pt x="251460" y="43561"/>
                    <a:pt x="190500" y="46101"/>
                    <a:pt x="143510" y="72771"/>
                  </a:cubicBezTo>
                  <a:cubicBezTo>
                    <a:pt x="30480" y="136271"/>
                    <a:pt x="7620" y="269621"/>
                    <a:pt x="3810" y="387731"/>
                  </a:cubicBezTo>
                  <a:cubicBezTo>
                    <a:pt x="0" y="509651"/>
                    <a:pt x="24130" y="636651"/>
                    <a:pt x="81280" y="744601"/>
                  </a:cubicBezTo>
                  <a:cubicBezTo>
                    <a:pt x="149225" y="875411"/>
                    <a:pt x="284480" y="928243"/>
                    <a:pt x="432054" y="928243"/>
                  </a:cubicBezTo>
                  <a:cubicBezTo>
                    <a:pt x="651383" y="928243"/>
                    <a:pt x="897890" y="811403"/>
                    <a:pt x="990600" y="659511"/>
                  </a:cubicBezTo>
                  <a:cubicBezTo>
                    <a:pt x="1047750" y="566801"/>
                    <a:pt x="1066800" y="462661"/>
                    <a:pt x="1068070" y="354711"/>
                  </a:cubicBezTo>
                  <a:cubicBezTo>
                    <a:pt x="1069340" y="291211"/>
                    <a:pt x="1060450" y="227711"/>
                    <a:pt x="1046480" y="165481"/>
                  </a:cubicBezTo>
                  <a:cubicBezTo>
                    <a:pt x="1032510" y="104521"/>
                    <a:pt x="1013460" y="54991"/>
                    <a:pt x="951230" y="28321"/>
                  </a:cubicBezTo>
                  <a:cubicBezTo>
                    <a:pt x="918210" y="15621"/>
                    <a:pt x="883920" y="10541"/>
                    <a:pt x="848360" y="6731"/>
                  </a:cubicBezTo>
                  <a:cubicBezTo>
                    <a:pt x="800481" y="2032"/>
                    <a:pt x="752602" y="0"/>
                    <a:pt x="704977" y="0"/>
                  </a:cubicBezTo>
                  <a:close/>
                </a:path>
              </a:pathLst>
            </a:custGeom>
            <a:solidFill>
              <a:srgbClr val="fcc82d">
                <a:alpha val="9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68" name="TextBox 21"/>
          <p:cNvSpPr/>
          <p:nvPr/>
        </p:nvSpPr>
        <p:spPr>
          <a:xfrm>
            <a:off x="360000" y="669960"/>
            <a:ext cx="4572360" cy="26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10536"/>
              </a:lnSpc>
            </a:pPr>
            <a:r>
              <a:rPr b="1" lang="en-US" sz="10540" spc="-106" strike="noStrike">
                <a:solidFill>
                  <a:srgbClr val="ffffff"/>
                </a:solidFill>
                <a:latin typeface="Calibri"/>
                <a:ea typeface="One Little Font Full Bold"/>
              </a:rPr>
              <a:t>Parole</a:t>
            </a:r>
            <a:endParaRPr b="0" lang="fr-FR" sz="1054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0536"/>
              </a:lnSpc>
            </a:pPr>
            <a:r>
              <a:rPr b="1" lang="en-US" sz="10540" spc="-106" strike="noStrike">
                <a:solidFill>
                  <a:srgbClr val="ffffff"/>
                </a:solidFill>
                <a:latin typeface="Calibri"/>
                <a:ea typeface="One Little Font Full Bold"/>
              </a:rPr>
              <a:t>de Vie</a:t>
            </a:r>
            <a:endParaRPr b="0" lang="fr-FR" sz="10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22"/>
          <p:cNvSpPr/>
          <p:nvPr/>
        </p:nvSpPr>
        <p:spPr>
          <a:xfrm>
            <a:off x="416880" y="3195000"/>
            <a:ext cx="381744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634"/>
              </a:lnSpc>
            </a:pPr>
            <a:r>
              <a:rPr b="0" lang="en-US" sz="3630" spc="-290" strike="noStrike">
                <a:solidFill>
                  <a:srgbClr val="fcfcfc"/>
                </a:solidFill>
                <a:latin typeface="Calibri"/>
                <a:ea typeface="Lazydog"/>
              </a:rPr>
              <a:t>DECEMBRE 2024</a:t>
            </a:r>
            <a:endParaRPr b="0" lang="fr-FR" sz="36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23"/>
          <p:cNvSpPr/>
          <p:nvPr/>
        </p:nvSpPr>
        <p:spPr>
          <a:xfrm>
            <a:off x="11324160" y="11186280"/>
            <a:ext cx="9590760" cy="19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000"/>
              </a:lnSpc>
            </a:pPr>
            <a:r>
              <a:rPr b="1" lang="en-US" sz="5000" spc="-49" strike="noStrike">
                <a:solidFill>
                  <a:srgbClr val="000000"/>
                </a:solidFill>
                <a:latin typeface="29LT Bukra Condensed Medium"/>
                <a:ea typeface="29LT Bukra Condensed Medium"/>
              </a:rPr>
              <a:t>Il lui dit: «l’Esprit Saint va descendre sur toi (…)» [1], et il ajouta </a:t>
            </a:r>
            <a:br>
              <a:rPr sz="5000"/>
            </a:br>
            <a:r>
              <a:rPr b="1" lang="en-US" sz="5700" spc="-58" strike="noStrike">
                <a:solidFill>
                  <a:srgbClr val="000000"/>
                </a:solidFill>
                <a:latin typeface="29LT Bukra Condensed Medium"/>
                <a:ea typeface="29LT Bukra Condensed Medium"/>
              </a:rPr>
              <a:t>«Rien n’est </a:t>
            </a:r>
            <a:r>
              <a:rPr b="1" lang="en-US" sz="5700" spc="-58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impossible à Dieu</a:t>
            </a:r>
            <a:r>
              <a:rPr b="1" lang="en-US" sz="5700" spc="-58" strike="noStrike">
                <a:solidFill>
                  <a:srgbClr val="000000"/>
                </a:solidFill>
                <a:latin typeface="29LT Bukra Condensed Medium"/>
                <a:ea typeface="29LT Bukra Condensed Medium"/>
              </a:rPr>
              <a:t>» [2].</a:t>
            </a:r>
            <a:endParaRPr b="0" lang="fr-FR" sz="5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4"/>
          <p:cNvSpPr/>
          <p:nvPr/>
        </p:nvSpPr>
        <p:spPr>
          <a:xfrm>
            <a:off x="32388840" y="27239400"/>
            <a:ext cx="974808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Adaptation 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Illustration: Juancho Gutierrez (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Anantason Condensed Light"/>
                <a:ea typeface="Anantason Condensed Light"/>
                <a:hlinkClick r:id="rId3"/>
              </a:rPr>
              <a:t>visolen@gmail.com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www.</a:t>
            </a:r>
            <a:r>
              <a:rPr b="1" lang="en-US" sz="3200" spc="-1" strike="noStrike">
                <a:solidFill>
                  <a:srgbClr val="004aad"/>
                </a:solidFill>
                <a:latin typeface="Anantason Condensed Bold"/>
                <a:ea typeface="Anantason Condensed Bold"/>
              </a:rPr>
              <a:t>focolare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.org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/ 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www.</a:t>
            </a:r>
            <a:r>
              <a:rPr b="1" lang="en-US" sz="3200" spc="-1" strike="noStrike">
                <a:solidFill>
                  <a:srgbClr val="004aad"/>
                </a:solidFill>
                <a:latin typeface="Anantason Condensed Bold"/>
                <a:ea typeface="Anantason Condensed Bold"/>
              </a:rPr>
              <a:t>teens4unity</a:t>
            </a:r>
            <a:r>
              <a:rPr b="0" lang="en-US" sz="3200" spc="-1" strike="noStrike">
                <a:solidFill>
                  <a:srgbClr val="004aad"/>
                </a:solidFill>
                <a:latin typeface="Anantason Condensed Light"/>
                <a:ea typeface="Anantason Condensed Light"/>
              </a:rPr>
              <a:t>.com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2"/>
          <p:cNvSpPr/>
          <p:nvPr/>
        </p:nvSpPr>
        <p:spPr>
          <a:xfrm>
            <a:off x="0" y="0"/>
            <a:ext cx="42289560" cy="29716560"/>
          </a:xfrm>
          <a:custGeom>
            <a:avLst/>
            <a:gdLst>
              <a:gd name="textAreaLeft" fmla="*/ 0 w 42289560"/>
              <a:gd name="textAreaRight" fmla="*/ 42291000 w 42289560"/>
              <a:gd name="textAreaTop" fmla="*/ 0 h 29716560"/>
              <a:gd name="textAreaBottom" fmla="*/ 29718000 h 2971656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PY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73" name="Group 3"/>
          <p:cNvGrpSpPr/>
          <p:nvPr/>
        </p:nvGrpSpPr>
        <p:grpSpPr>
          <a:xfrm>
            <a:off x="54360" y="46440"/>
            <a:ext cx="4826520" cy="4249440"/>
            <a:chOff x="54360" y="46440"/>
            <a:chExt cx="4826520" cy="4249440"/>
          </a:xfrm>
        </p:grpSpPr>
        <p:sp>
          <p:nvSpPr>
            <p:cNvPr id="74" name="Freeform 4"/>
            <p:cNvSpPr/>
            <p:nvPr/>
          </p:nvSpPr>
          <p:spPr>
            <a:xfrm rot="180600">
              <a:off x="156240" y="164880"/>
              <a:ext cx="4622400" cy="4012200"/>
            </a:xfrm>
            <a:custGeom>
              <a:avLst/>
              <a:gdLst>
                <a:gd name="textAreaLeft" fmla="*/ 0 w 4622400"/>
                <a:gd name="textAreaRight" fmla="*/ 4623840 w 4622400"/>
                <a:gd name="textAreaTop" fmla="*/ 0 h 4012200"/>
                <a:gd name="textAreaBottom" fmla="*/ 4013640 h 4012200"/>
              </a:gdLst>
              <a:ahLst/>
              <a:rect l="textAreaLeft" t="textAreaTop" r="textAreaRight" b="textAreaBottom"/>
              <a:pathLst>
                <a:path w="1069340" h="928243">
                  <a:moveTo>
                    <a:pt x="704977" y="0"/>
                  </a:moveTo>
                  <a:cubicBezTo>
                    <a:pt x="570484" y="0"/>
                    <a:pt x="436626" y="16256"/>
                    <a:pt x="303530" y="35941"/>
                  </a:cubicBezTo>
                  <a:cubicBezTo>
                    <a:pt x="251460" y="43561"/>
                    <a:pt x="190500" y="46101"/>
                    <a:pt x="143510" y="72771"/>
                  </a:cubicBezTo>
                  <a:cubicBezTo>
                    <a:pt x="30480" y="136271"/>
                    <a:pt x="7620" y="269621"/>
                    <a:pt x="3810" y="387731"/>
                  </a:cubicBezTo>
                  <a:cubicBezTo>
                    <a:pt x="0" y="509651"/>
                    <a:pt x="24130" y="636651"/>
                    <a:pt x="81280" y="744601"/>
                  </a:cubicBezTo>
                  <a:cubicBezTo>
                    <a:pt x="149225" y="875411"/>
                    <a:pt x="284480" y="928243"/>
                    <a:pt x="432054" y="928243"/>
                  </a:cubicBezTo>
                  <a:cubicBezTo>
                    <a:pt x="651383" y="928243"/>
                    <a:pt x="897890" y="811403"/>
                    <a:pt x="990600" y="659511"/>
                  </a:cubicBezTo>
                  <a:cubicBezTo>
                    <a:pt x="1047750" y="566801"/>
                    <a:pt x="1066800" y="462661"/>
                    <a:pt x="1068070" y="354711"/>
                  </a:cubicBezTo>
                  <a:cubicBezTo>
                    <a:pt x="1069340" y="291211"/>
                    <a:pt x="1060450" y="227711"/>
                    <a:pt x="1046480" y="165481"/>
                  </a:cubicBezTo>
                  <a:cubicBezTo>
                    <a:pt x="1032510" y="104521"/>
                    <a:pt x="1013460" y="54991"/>
                    <a:pt x="951230" y="28321"/>
                  </a:cubicBezTo>
                  <a:cubicBezTo>
                    <a:pt x="918210" y="15621"/>
                    <a:pt x="883920" y="10541"/>
                    <a:pt x="848360" y="6731"/>
                  </a:cubicBezTo>
                  <a:cubicBezTo>
                    <a:pt x="800481" y="2032"/>
                    <a:pt x="752602" y="0"/>
                    <a:pt x="704977" y="0"/>
                  </a:cubicBezTo>
                  <a:close/>
                </a:path>
              </a:pathLst>
            </a:custGeom>
            <a:solidFill>
              <a:srgbClr val="545454">
                <a:alpha val="9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75" name="Group 5"/>
          <p:cNvGrpSpPr/>
          <p:nvPr/>
        </p:nvGrpSpPr>
        <p:grpSpPr>
          <a:xfrm>
            <a:off x="29170440" y="26972280"/>
            <a:ext cx="2287440" cy="2287440"/>
            <a:chOff x="29170440" y="26972280"/>
            <a:chExt cx="2287440" cy="2287440"/>
          </a:xfrm>
        </p:grpSpPr>
        <p:grpSp>
          <p:nvGrpSpPr>
            <p:cNvPr id="76" name="Group 6"/>
            <p:cNvGrpSpPr/>
            <p:nvPr/>
          </p:nvGrpSpPr>
          <p:grpSpPr>
            <a:xfrm>
              <a:off x="29170440" y="26972280"/>
              <a:ext cx="2287440" cy="2287440"/>
              <a:chOff x="29170440" y="26972280"/>
              <a:chExt cx="2287440" cy="2287440"/>
            </a:xfrm>
          </p:grpSpPr>
          <p:sp>
            <p:nvSpPr>
              <p:cNvPr id="77" name="Freeform 7"/>
              <p:cNvSpPr/>
              <p:nvPr/>
            </p:nvSpPr>
            <p:spPr>
              <a:xfrm>
                <a:off x="29170440" y="26972280"/>
                <a:ext cx="2287440" cy="2287440"/>
              </a:xfrm>
              <a:custGeom>
                <a:avLst/>
                <a:gdLst>
                  <a:gd name="textAreaLeft" fmla="*/ 0 w 2287440"/>
                  <a:gd name="textAreaRight" fmla="*/ 2288880 w 2287440"/>
                  <a:gd name="textAreaTop" fmla="*/ 0 h 2287440"/>
                  <a:gd name="textAreaBottom" fmla="*/ 2288880 h 228744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54545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8" name="TextBox 8"/>
              <p:cNvSpPr/>
              <p:nvPr/>
            </p:nvSpPr>
            <p:spPr>
              <a:xfrm>
                <a:off x="29170440" y="27133200"/>
                <a:ext cx="2287440" cy="2126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 defTabSz="914400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79" name="Freeform 9"/>
            <p:cNvSpPr/>
            <p:nvPr/>
          </p:nvSpPr>
          <p:spPr>
            <a:xfrm>
              <a:off x="29522160" y="27301320"/>
              <a:ext cx="1584360" cy="1629360"/>
            </a:xfrm>
            <a:custGeom>
              <a:avLst/>
              <a:gdLst>
                <a:gd name="textAreaLeft" fmla="*/ 0 w 1584360"/>
                <a:gd name="textAreaRight" fmla="*/ 1585800 w 1584360"/>
                <a:gd name="textAreaTop" fmla="*/ 0 h 1629360"/>
                <a:gd name="textAreaBottom" fmla="*/ 1630800 h 1629360"/>
              </a:gdLst>
              <a:ahLst/>
              <a:rect l="textAreaLeft" t="textAreaTop" r="textAreaRight" b="textAreaBottom"/>
              <a:pathLst>
                <a:path w="2114224" h="2174630">
                  <a:moveTo>
                    <a:pt x="0" y="0"/>
                  </a:moveTo>
                  <a:lnTo>
                    <a:pt x="2114223" y="0"/>
                  </a:lnTo>
                  <a:lnTo>
                    <a:pt x="2114223" y="2174631"/>
                  </a:lnTo>
                  <a:lnTo>
                    <a:pt x="0" y="217463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80" name="TextBox 10"/>
          <p:cNvSpPr/>
          <p:nvPr/>
        </p:nvSpPr>
        <p:spPr>
          <a:xfrm>
            <a:off x="754560" y="27037080"/>
            <a:ext cx="14400360" cy="205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38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[1]  Ibid. 35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38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[2] Ibid, 37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389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[3] Opere di Chiara Lubich. Parola di Vita a cura di Fabio Ciardi. p 460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7"/>
          <p:cNvSpPr/>
          <p:nvPr/>
        </p:nvSpPr>
        <p:spPr>
          <a:xfrm>
            <a:off x="6120000" y="10744200"/>
            <a:ext cx="4305600" cy="73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771"/>
              </a:lnSpc>
            </a:pPr>
            <a:r>
              <a:rPr b="0" lang="en-US" sz="5200" spc="-1" strike="noStrike">
                <a:solidFill>
                  <a:srgbClr val="000000"/>
                </a:solidFill>
                <a:latin typeface="Teko"/>
                <a:ea typeface="Teko"/>
              </a:rPr>
              <a:t>(Lc 1, 37)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Box 21"/>
          <p:cNvSpPr/>
          <p:nvPr/>
        </p:nvSpPr>
        <p:spPr>
          <a:xfrm>
            <a:off x="416880" y="3195000"/>
            <a:ext cx="381744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634"/>
              </a:lnSpc>
            </a:pPr>
            <a:r>
              <a:rPr b="0" lang="en-US" sz="3630" spc="-290" strike="noStrike">
                <a:solidFill>
                  <a:srgbClr val="fcfcfc"/>
                </a:solidFill>
                <a:latin typeface="Lazydog"/>
                <a:ea typeface="Lazydog"/>
              </a:rPr>
              <a:t>DECEMBRE 2024</a:t>
            </a:r>
            <a:endParaRPr b="0" lang="fr-FR" sz="36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22"/>
          <p:cNvSpPr/>
          <p:nvPr/>
        </p:nvSpPr>
        <p:spPr>
          <a:xfrm>
            <a:off x="32226840" y="27082080"/>
            <a:ext cx="974808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Ilustrazione: Juancho Gutierrez (</a:t>
            </a:r>
            <a:r>
              <a:rPr b="0" lang="en-US" sz="3200" spc="-1" strike="noStrike" u="sng">
                <a:solidFill>
                  <a:srgbClr val="0000ff"/>
                </a:solidFill>
                <a:uFillTx/>
                <a:latin typeface="Anantason Condensed Light"/>
                <a:ea typeface="Anantason Condensed Light"/>
                <a:hlinkClick r:id="rId3"/>
              </a:rPr>
              <a:t>visolen@gmail.com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www.</a:t>
            </a:r>
            <a:r>
              <a:rPr b="1" lang="en-US" sz="3200" spc="-1" strike="noStrike">
                <a:solidFill>
                  <a:srgbClr val="000000"/>
                </a:solidFill>
                <a:latin typeface="Anantason Condensed Bold"/>
                <a:ea typeface="Anantason Condensed Bold"/>
              </a:rPr>
              <a:t>focolare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.org / www.</a:t>
            </a:r>
            <a:r>
              <a:rPr b="1" lang="en-US" sz="3200" spc="-1" strike="noStrike">
                <a:solidFill>
                  <a:srgbClr val="000000"/>
                </a:solidFill>
                <a:latin typeface="Anantason Condensed Bold"/>
                <a:ea typeface="Anantason Condensed Bold"/>
              </a:rPr>
              <a:t>teens4unity</a:t>
            </a: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.com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1"/>
          <p:cNvSpPr/>
          <p:nvPr/>
        </p:nvSpPr>
        <p:spPr>
          <a:xfrm>
            <a:off x="54720" y="563760"/>
            <a:ext cx="4572360" cy="267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10536"/>
              </a:lnSpc>
            </a:pPr>
            <a:r>
              <a:rPr b="1" lang="en-US" sz="10540" spc="-106" strike="noStrike">
                <a:solidFill>
                  <a:srgbClr val="ffffff"/>
                </a:solidFill>
                <a:latin typeface="Calibri"/>
                <a:ea typeface="One Little Font Full Bold"/>
              </a:rPr>
              <a:t>Parole</a:t>
            </a:r>
            <a:endParaRPr b="0" lang="fr-FR" sz="1054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0536"/>
              </a:lnSpc>
            </a:pPr>
            <a:r>
              <a:rPr b="1" lang="en-US" sz="10540" spc="-106" strike="noStrike">
                <a:solidFill>
                  <a:srgbClr val="ffffff"/>
                </a:solidFill>
                <a:latin typeface="Calibri"/>
                <a:ea typeface="One Little Font Full Bold"/>
              </a:rPr>
              <a:t>de Vie</a:t>
            </a:r>
            <a:endParaRPr b="0" lang="fr-FR" sz="105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2"/>
          <p:cNvSpPr/>
          <p:nvPr/>
        </p:nvSpPr>
        <p:spPr>
          <a:xfrm>
            <a:off x="432000" y="11975760"/>
            <a:ext cx="10927080" cy="10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7965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«Rien n’est impossible à Dieu»</a:t>
            </a:r>
            <a:r>
              <a:rPr b="1" lang="en-US" sz="60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»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Box 5"/>
          <p:cNvSpPr/>
          <p:nvPr/>
        </p:nvSpPr>
        <p:spPr>
          <a:xfrm>
            <a:off x="1327680" y="21406320"/>
            <a:ext cx="9471240" cy="47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270"/>
              </a:lnSpc>
            </a:pPr>
            <a:r>
              <a:rPr b="0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Nous pouvons “témoigner(…)  de cette foi en nous, de l’amour du Christ pour chacun, </a:t>
            </a:r>
            <a:r>
              <a:rPr b="0" i="1" lang="fr-FR" sz="52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cela veut dire</a:t>
            </a:r>
            <a:r>
              <a:rPr b="0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</a:t>
            </a:r>
            <a:r>
              <a:rPr b="1" lang="en-US" sz="65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que le Christ </a:t>
            </a:r>
            <a:r>
              <a:rPr b="1" i="1" lang="en-US" sz="65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est</a:t>
            </a:r>
            <a:r>
              <a:rPr b="1" lang="en-US" sz="65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 avec nous, que l’amour du Père</a:t>
            </a:r>
            <a:r>
              <a:rPr b="1" i="1" lang="fr-FR" sz="65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 est</a:t>
            </a:r>
            <a:r>
              <a:rPr b="1" lang="en-US" sz="65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 avec nous</a:t>
            </a:r>
            <a:r>
              <a:rPr b="0" lang="en-US" sz="65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[3]</a:t>
            </a:r>
            <a:endParaRPr b="0" lang="fr-FR" sz="6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6"/>
          <p:cNvSpPr/>
          <p:nvPr/>
        </p:nvSpPr>
        <p:spPr>
          <a:xfrm>
            <a:off x="11424600" y="7226280"/>
            <a:ext cx="9216720" cy="342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389"/>
              </a:lnSpc>
            </a:pP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  </a:t>
            </a: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L’ange Gabriel alla </a:t>
            </a:r>
            <a:r>
              <a:rPr b="0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re</a:t>
            </a: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trouver Marie à Nazareth et lui</a:t>
            </a: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 fit connaître les plans de Dieu sur elle:</a:t>
            </a:r>
            <a:r>
              <a:rPr b="1" lang="en-US" sz="4900" spc="-1" strike="noStrike">
                <a:solidFill>
                  <a:srgbClr val="000000"/>
                </a:solidFill>
                <a:latin typeface="Calibri"/>
                <a:ea typeface="29LT Bukra Condensed Medium"/>
              </a:rPr>
              <a:t> Elle allait concevoir et donner la lumière à un fils, Jésus. 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7"/>
          <p:cNvSpPr/>
          <p:nvPr/>
        </p:nvSpPr>
        <p:spPr>
          <a:xfrm>
            <a:off x="10992240" y="10610640"/>
            <a:ext cx="1008036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000"/>
              </a:lnSpc>
            </a:pPr>
            <a:r>
              <a:rPr b="1" lang="en-US" sz="4800" spc="-49" strike="noStrike">
                <a:solidFill>
                  <a:srgbClr val="000000"/>
                </a:solidFill>
                <a:latin typeface="29LT Bukra Condensed Medium"/>
                <a:ea typeface="29LT Bukra Condensed Medium"/>
              </a:rPr>
              <a:t>Il lui dit: «l’Esprit Saint va descendre sur toi (…)» [1], et il ajouta </a:t>
            </a:r>
            <a:br>
              <a:rPr sz="4800"/>
            </a:br>
            <a:r>
              <a:rPr b="1" lang="en-US" sz="4800" spc="-58" strike="noStrike">
                <a:solidFill>
                  <a:srgbClr val="000000"/>
                </a:solidFill>
                <a:latin typeface="29LT Bukra Condensed Medium"/>
                <a:ea typeface="29LT Bukra Condensed Medium"/>
              </a:rPr>
              <a:t>«Rien n’est </a:t>
            </a:r>
            <a:r>
              <a:rPr b="1" lang="en-US" sz="4800" spc="-58" strike="noStrike">
                <a:solidFill>
                  <a:srgbClr val="000000"/>
                </a:solidFill>
                <a:latin typeface="29LT Bukra Condensed Bold"/>
                <a:ea typeface="29LT Bukra Condensed Bold"/>
              </a:rPr>
              <a:t>impossible à Dieu</a:t>
            </a:r>
            <a:r>
              <a:rPr b="1" lang="en-US" sz="4800" spc="-58" strike="noStrike">
                <a:solidFill>
                  <a:srgbClr val="000000"/>
                </a:solidFill>
                <a:latin typeface="29LT Bukra Condensed Medium"/>
                <a:ea typeface="29LT Bukra Condensed Medium"/>
              </a:rPr>
              <a:t>» [2].</a:t>
            </a:r>
            <a:endParaRPr b="0" lang="fr-F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9"/>
          <p:cNvSpPr/>
          <p:nvPr/>
        </p:nvSpPr>
        <p:spPr>
          <a:xfrm>
            <a:off x="11539800" y="20168640"/>
            <a:ext cx="9216720" cy="56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10"/>
              </a:lnSpc>
            </a:pPr>
            <a:r>
              <a:rPr b="1" lang="en-US" sz="5000" spc="-15" strike="noStrike">
                <a:solidFill>
                  <a:srgbClr val="660066"/>
                </a:solidFill>
                <a:latin typeface="Calibri"/>
                <a:ea typeface="29LT Bukra Condensed Bold"/>
              </a:rPr>
              <a:t>Augusto</a:t>
            </a:r>
            <a:r>
              <a:rPr b="0" lang="en-US" sz="5000" spc="-15" strike="noStrike">
                <a:solidFill>
                  <a:srgbClr val="660066"/>
                </a:solidFill>
                <a:latin typeface="Calibri"/>
                <a:ea typeface="29LT Bukra Condensed"/>
              </a:rPr>
              <a:t>, au focolare en Espagne, raconte:</a:t>
            </a:r>
            <a:r>
              <a:rPr b="0" lang="en-US" sz="5000" spc="-15" strike="noStrike">
                <a:solidFill>
                  <a:srgbClr val="000080"/>
                </a:solidFill>
                <a:latin typeface="Calibri"/>
                <a:ea typeface="29LT Bukra Condensed"/>
              </a:rPr>
              <a:t> </a:t>
            </a:r>
            <a:r>
              <a:rPr b="0" lang="en-US" sz="50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“Lorsque j’étais en Afrique, il y a longtemps, </a:t>
            </a:r>
            <a:r>
              <a:rPr b="1" lang="en-US" sz="5000" spc="-15" strike="noStrike">
                <a:solidFill>
                  <a:srgbClr val="000000"/>
                </a:solidFill>
                <a:latin typeface="Calibri"/>
                <a:ea typeface="29LT Bukra Condensed Bold"/>
              </a:rPr>
              <a:t>je rencontrais souvent des jeunes qui désiraient vivre en chrétiens,</a:t>
            </a:r>
            <a:r>
              <a:rPr b="0" lang="en-US" sz="50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 </a:t>
            </a:r>
            <a:r>
              <a:rPr b="1" lang="en-US" sz="5000" spc="-15" strike="noStrike">
                <a:solidFill>
                  <a:srgbClr val="000000"/>
                </a:solidFill>
                <a:latin typeface="Calibri"/>
                <a:ea typeface="29LT Bukra Condensed Bold"/>
              </a:rPr>
              <a:t>et qui parlaient de leurs difficultés à rester</a:t>
            </a:r>
            <a:r>
              <a:rPr b="0" lang="en-US" sz="50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 fidèles à leurs engagements ainsi qu’aux enseignements de l’Evangile 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19"/>
          <p:cNvSpPr/>
          <p:nvPr/>
        </p:nvSpPr>
        <p:spPr>
          <a:xfrm>
            <a:off x="21420000" y="7900920"/>
            <a:ext cx="9790920" cy="57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270"/>
              </a:lnSpc>
            </a:pPr>
            <a:r>
              <a:rPr b="0" lang="fr-FR" sz="4900" spc="-1" strike="noStrike">
                <a:solidFill>
                  <a:srgbClr val="5e11a6"/>
                </a:solidFill>
                <a:latin typeface="Calibri"/>
                <a:ea typeface="29LT Bukra Condensed"/>
              </a:rPr>
              <a:t>C’est une phrase qui nous éclaire bien sur la proximité lumineuse que Dieu a avec les personnes.</a:t>
            </a:r>
            <a:endParaRPr b="0" lang="fr-FR" sz="4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710"/>
              </a:lnSpc>
            </a:pPr>
            <a:r>
              <a:rPr b="0" lang="fr-FR" sz="4900" spc="-1" strike="noStrike">
                <a:solidFill>
                  <a:srgbClr val="ffffff"/>
                </a:solidFill>
                <a:latin typeface="Calibri"/>
                <a:ea typeface="29LT Bukra Condensed"/>
              </a:rPr>
              <a:t> </a:t>
            </a:r>
            <a:r>
              <a:rPr b="1" lang="fr-FR" sz="57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Quand nous sommes avec Dieu, et qu’en toute liberté nous adhérons à lui, plus rien n’est impossible</a:t>
            </a:r>
            <a:r>
              <a:rPr b="1" lang="fr-FR" sz="52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 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20"/>
          <p:cNvSpPr/>
          <p:nvPr/>
        </p:nvSpPr>
        <p:spPr>
          <a:xfrm>
            <a:off x="21600000" y="20949480"/>
            <a:ext cx="9376920" cy="47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6270"/>
              </a:lnSpc>
            </a:pPr>
            <a:r>
              <a:rPr b="0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    </a:t>
            </a:r>
            <a:r>
              <a:rPr b="0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Ensemble et avec eux, nous</a:t>
            </a:r>
            <a:r>
              <a:rPr b="0" lang="fr-FR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parlions </a:t>
            </a:r>
            <a:r>
              <a:rPr b="1" lang="fr-FR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des heures duran</a:t>
            </a:r>
            <a:r>
              <a:rPr b="0" lang="fr-FR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t, et à la fin, nous arrivions toujours à la même conclusion:  </a:t>
            </a:r>
            <a:br>
              <a:rPr sz="5700"/>
            </a:br>
            <a:r>
              <a:rPr b="0" lang="fr-FR" sz="63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«</a:t>
            </a:r>
            <a:r>
              <a:rPr b="1" lang="fr-FR" sz="63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Seuls ? IMPOSSIBLE !  mais ensemble, on peut le faire</a:t>
            </a:r>
            <a:r>
              <a:rPr b="0" lang="fr-FR" sz="63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». </a:t>
            </a:r>
            <a:endParaRPr b="0" lang="fr-FR" sz="6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Box 24"/>
          <p:cNvSpPr/>
          <p:nvPr/>
        </p:nvSpPr>
        <p:spPr>
          <a:xfrm>
            <a:off x="31680000" y="7769880"/>
            <a:ext cx="9522360" cy="55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6270"/>
              </a:lnSpc>
            </a:pPr>
            <a:r>
              <a:rPr b="1" lang="en-US" sz="57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A notre tour, nous allons vivre cette Parole! Mais comment?</a:t>
            </a:r>
            <a:r>
              <a:rPr b="1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</a:t>
            </a:r>
            <a:endParaRPr b="0" lang="fr-FR" sz="57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6270"/>
              </a:lnSpc>
            </a:pPr>
            <a:r>
              <a:rPr b="0" i="1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D’abord, nous allons faire</a:t>
            </a:r>
            <a:r>
              <a:rPr b="0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</a:t>
            </a:r>
            <a:r>
              <a:rPr b="1" lang="en-US" sz="5700" spc="-1" strike="noStrike">
                <a:solidFill>
                  <a:srgbClr val="000000"/>
                </a:solidFill>
                <a:latin typeface="Calibri"/>
                <a:ea typeface="29LT Bukra Condensed Bold"/>
              </a:rPr>
              <a:t>confiance à Dieu, qui va agir à l’intérieur de chacun, au delà même de nos limites, malgré les</a:t>
            </a:r>
            <a:r>
              <a:rPr b="1" lang="en-US" sz="5700" spc="-1" strike="noStrike">
                <a:solidFill>
                  <a:srgbClr val="000000"/>
                </a:solidFill>
                <a:latin typeface="Calibri"/>
                <a:ea typeface="29LT Bukra Condensed"/>
              </a:rPr>
              <a:t> fragilités qui sont les nôtres </a:t>
            </a:r>
            <a:endParaRPr b="0" lang="fr-FR" sz="5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25"/>
          <p:cNvSpPr/>
          <p:nvPr/>
        </p:nvSpPr>
        <p:spPr>
          <a:xfrm>
            <a:off x="31870440" y="20361240"/>
            <a:ext cx="9538920" cy="546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720"/>
              </a:lnSpc>
            </a:pPr>
            <a:r>
              <a:rPr b="0" lang="en-US" sz="52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C’est une garantie que Jésus lui-même nous donne, lorsqu’il nous promet: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6710"/>
              </a:lnSpc>
            </a:pPr>
            <a:r>
              <a:rPr b="1" lang="en-US" sz="5200" spc="-18" strike="noStrike">
                <a:solidFill>
                  <a:srgbClr val="000000"/>
                </a:solidFill>
                <a:latin typeface="Calibri"/>
                <a:ea typeface="29LT Bukra Condensed Bold"/>
              </a:rPr>
              <a:t>«Là où deux ou trois sont réunis en mon nom </a:t>
            </a:r>
            <a:r>
              <a:rPr b="0" i="1" lang="en-US" sz="5200" spc="-18" strike="noStrike">
                <a:solidFill>
                  <a:srgbClr val="000000"/>
                </a:solidFill>
                <a:latin typeface="Calibri"/>
                <a:ea typeface="29LT Bukra Condensed"/>
              </a:rPr>
              <a:t>(dans mon amour)</a:t>
            </a:r>
            <a:r>
              <a:rPr b="1" lang="en-US" sz="5200" spc="-18" strike="noStrike">
                <a:solidFill>
                  <a:srgbClr val="000000"/>
                </a:solidFill>
                <a:latin typeface="Calibri"/>
                <a:ea typeface="29LT Bukra Condensed Bold"/>
              </a:rPr>
              <a:t>, c’est moi qui suis au milieu d’eux»</a:t>
            </a:r>
            <a:r>
              <a:rPr b="0" lang="en-US" sz="5200" spc="-18" strike="noStrike">
                <a:solidFill>
                  <a:srgbClr val="000000"/>
                </a:solidFill>
                <a:latin typeface="Calibri"/>
                <a:ea typeface="29LT Bukra Condensed"/>
              </a:rPr>
              <a:t>.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720"/>
              </a:lnSpc>
            </a:pPr>
            <a:r>
              <a:rPr b="0" lang="en-US" sz="5200" spc="-15" strike="noStrike">
                <a:solidFill>
                  <a:srgbClr val="000000"/>
                </a:solidFill>
                <a:latin typeface="Calibri"/>
                <a:ea typeface="29LT Bukra Condensed"/>
              </a:rPr>
              <a:t>Avec Lui tout est possible”.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LibreOffice/24.2.5.2$Windows_X86_64 LibreOffice_project/bffef4ea93e59bebbeaf7f431bb02b1a39ee8a59</Application>
  <AppVersion>15.0000</AppVersion>
  <Words>668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Philippe</dc:creator>
  <dc:description/>
  <dc:identifier>DAGWdUUu4RA</dc:identifier>
  <dc:language>fr-FR</dc:language>
  <cp:lastModifiedBy>ACA</cp:lastModifiedBy>
  <dcterms:modified xsi:type="dcterms:W3CDTF">2024-11-19T18:24:50Z</dcterms:modified>
  <cp:revision>9</cp:revision>
  <dc:subject/>
  <dc:title>IT DICEMBRE 2024 -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PresentationFormat">
    <vt:lpwstr>Personnalisé</vt:lpwstr>
  </property>
  <property fmtid="{D5CDD505-2E9C-101B-9397-08002B2CF9AE}" pid="4" name="Slides">
    <vt:i4>2</vt:i4>
  </property>
</Properties>
</file>