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14.png" ContentType="image/png"/>
  <Override PartName="/ppt/media/image7.svg" ContentType="image/svg"/>
  <Override PartName="/ppt/media/image3.png" ContentType="image/png"/>
  <Override PartName="/ppt/media/image4.png" ContentType="image/png"/>
  <Override PartName="/ppt/media/image5.svg" ContentType="image/svg"/>
  <Override PartName="/ppt/media/image12.png" ContentType="image/png"/>
  <Override PartName="/ppt/media/image8.png" ContentType="image/png"/>
  <Override PartName="/ppt/media/image6.png" ContentType="image/png"/>
  <Override PartName="/ppt/media/image9.svg" ContentType="image/svg"/>
  <Override PartName="/ppt/media/image16.png" ContentType="image/png"/>
  <Override PartName="/ppt/media/image10.png" ContentType="image/png"/>
  <Override PartName="/ppt/media/image11.png" ContentType="image/png"/>
  <Override PartName="/ppt/media/image13.png" ContentType="image/png"/>
  <Override PartName="/ppt/media/image15.png" ContentType="image/png"/>
  <Override PartName="/ppt/media/image17.svg" ContentType="image/svg"/>
  <Override PartName="/ppt/media/image25.png" ContentType="image/png"/>
  <Override PartName="/ppt/media/image18.png" ContentType="image/png"/>
  <Override PartName="/ppt/media/image19.svg" ContentType="image/svg"/>
  <Override PartName="/ppt/media/image27.png" ContentType="image/png"/>
  <Override PartName="/ppt/media/image20.png" ContentType="image/png"/>
  <Override PartName="/ppt/media/image21.svg" ContentType="image/svg"/>
  <Override PartName="/ppt/media/image22.png" ContentType="image/png"/>
  <Override PartName="/ppt/media/image23.png" ContentType="image/png"/>
  <Override PartName="/ppt/media/image24.png" ContentType="image/png"/>
  <Override PartName="/ppt/media/image26.png" ContentType="image/png"/>
  <Override PartName="/ppt/media/image28.png" ContentType="image/png"/>
  <Override PartName="/ppt/media/image2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A615F4-38D1-42A0-86A1-EA6DD522FE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76D4330-E8A7-4853-BA75-C582517383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63747AC-5B84-4C52-BE47-E9229508C70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E0EA0A4-F7B8-4E33-901F-4DE3E0FD67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EE002DF-5D07-49B6-9F85-1ABE65A5F3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A836685-F9EA-450D-A7FE-FD1DC9B510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CB2928F-5420-4146-9A43-CB2DE180BCF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7E98ED9-DD65-4840-84DC-494B193462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2DD8BE7-28AB-4D01-BDCD-A40EE70D4C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D8BB7AF-8D7B-4835-A44E-0371307FD8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8C6577C-DB5B-43C8-AA4A-746F521B2C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47C1B8F-69A2-4E3C-BFE1-3F23871B589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4230F14-31B7-461D-96C1-09B2378EAEE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1EF3FDC-E4AC-4EB3-A5D9-F9D2904D5C7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55427CD-601D-439D-BF95-EBFE9EA1FBB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7CFC209-DE4E-4BB9-8D49-F7CFC71CE18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00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765B364-EC3E-415B-BB26-A3D68FFE61F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976095C-D304-47E3-B06B-1D5117ED5DF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617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4357016-1414-41A4-9F29-A141E36BB8D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092897D-E684-4F5F-BBCF-FA58C9AEF32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ED7A527-398C-4FE4-94E1-9A1E0A7A31C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AF2F98C-3776-474D-8B69-52D7016202A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6" Type="http://schemas.openxmlformats.org/officeDocument/2006/relationships/image" Target="../media/image6.png"/><Relationship Id="rId7" Type="http://schemas.openxmlformats.org/officeDocument/2006/relationships/image" Target="../media/image7.svg"/><Relationship Id="rId8" Type="http://schemas.openxmlformats.org/officeDocument/2006/relationships/image" Target="../media/image8.png"/><Relationship Id="rId9" Type="http://schemas.openxmlformats.org/officeDocument/2006/relationships/image" Target="../media/image9.sv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svg"/><Relationship Id="rId3" Type="http://schemas.openxmlformats.org/officeDocument/2006/relationships/image" Target="../media/image18.png"/><Relationship Id="rId4" Type="http://schemas.openxmlformats.org/officeDocument/2006/relationships/image" Target="../media/image19.svg"/><Relationship Id="rId5" Type="http://schemas.openxmlformats.org/officeDocument/2006/relationships/image" Target="../media/image20.png"/><Relationship Id="rId6" Type="http://schemas.openxmlformats.org/officeDocument/2006/relationships/image" Target="../media/image21.svg"/><Relationship Id="rId7" Type="http://schemas.openxmlformats.org/officeDocument/2006/relationships/image" Target="../media/image10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"/>
          <p:cNvGrpSpPr/>
          <p:nvPr/>
        </p:nvGrpSpPr>
        <p:grpSpPr>
          <a:xfrm>
            <a:off x="72000" y="200160"/>
            <a:ext cx="41657760" cy="29180880"/>
            <a:chOff x="72000" y="200160"/>
            <a:chExt cx="41657760" cy="29180880"/>
          </a:xfrm>
        </p:grpSpPr>
        <p:grpSp>
          <p:nvGrpSpPr>
            <p:cNvPr id="51" name="Group 3"/>
            <p:cNvGrpSpPr/>
            <p:nvPr/>
          </p:nvGrpSpPr>
          <p:grpSpPr>
            <a:xfrm>
              <a:off x="28637280" y="27092880"/>
              <a:ext cx="2288160" cy="2288160"/>
              <a:chOff x="28637280" y="27092880"/>
              <a:chExt cx="2288160" cy="2288160"/>
            </a:xfrm>
          </p:grpSpPr>
          <p:sp>
            <p:nvSpPr>
              <p:cNvPr id="52" name="Freeform 4"/>
              <p:cNvSpPr/>
              <p:nvPr/>
            </p:nvSpPr>
            <p:spPr>
              <a:xfrm>
                <a:off x="28637280" y="2709288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19607" y="0"/>
                    </a:moveTo>
                    <a:lnTo>
                      <a:pt x="693193" y="0"/>
                    </a:lnTo>
                    <a:cubicBezTo>
                      <a:pt x="724915" y="0"/>
                      <a:pt x="755337" y="12601"/>
                      <a:pt x="777768" y="35032"/>
                    </a:cubicBezTo>
                    <a:cubicBezTo>
                      <a:pt x="800199" y="57463"/>
                      <a:pt x="812800" y="87885"/>
                      <a:pt x="812800" y="119607"/>
                    </a:cubicBezTo>
                    <a:lnTo>
                      <a:pt x="812800" y="693193"/>
                    </a:lnTo>
                    <a:cubicBezTo>
                      <a:pt x="812800" y="724915"/>
                      <a:pt x="800199" y="755337"/>
                      <a:pt x="777768" y="777768"/>
                    </a:cubicBezTo>
                    <a:cubicBezTo>
                      <a:pt x="755337" y="800199"/>
                      <a:pt x="724915" y="812800"/>
                      <a:pt x="693193" y="812800"/>
                    </a:cubicBezTo>
                    <a:lnTo>
                      <a:pt x="119607" y="812800"/>
                    </a:lnTo>
                    <a:cubicBezTo>
                      <a:pt x="87885" y="812800"/>
                      <a:pt x="57463" y="800199"/>
                      <a:pt x="35032" y="777768"/>
                    </a:cubicBezTo>
                    <a:cubicBezTo>
                      <a:pt x="12601" y="755337"/>
                      <a:pt x="0" y="724915"/>
                      <a:pt x="0" y="693193"/>
                    </a:cubicBezTo>
                    <a:lnTo>
                      <a:pt x="0" y="119607"/>
                    </a:lnTo>
                    <a:cubicBezTo>
                      <a:pt x="0" y="87885"/>
                      <a:pt x="12601" y="57463"/>
                      <a:pt x="35032" y="35032"/>
                    </a:cubicBezTo>
                    <a:cubicBezTo>
                      <a:pt x="57463" y="12601"/>
                      <a:pt x="87885" y="0"/>
                      <a:pt x="119607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3" name="TextBox 5"/>
              <p:cNvSpPr/>
              <p:nvPr/>
            </p:nvSpPr>
            <p:spPr>
              <a:xfrm>
                <a:off x="28637280" y="2725380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54" name="Freeform 6"/>
            <p:cNvSpPr/>
            <p:nvPr/>
          </p:nvSpPr>
          <p:spPr>
            <a:xfrm>
              <a:off x="28995120" y="27513360"/>
              <a:ext cx="1555200" cy="1447200"/>
            </a:xfrm>
            <a:custGeom>
              <a:avLst/>
              <a:gdLst>
                <a:gd name="textAreaLeft" fmla="*/ 0 w 1555200"/>
                <a:gd name="textAreaRight" fmla="*/ 1555920 w 1555200"/>
                <a:gd name="textAreaTop" fmla="*/ 0 h 1447200"/>
                <a:gd name="textAreaBottom" fmla="*/ 1447920 h 1447200"/>
              </a:gdLst>
              <a:ahLst/>
              <a:rect l="textAreaLeft" t="textAreaTop" r="textAreaRight" b="textAreaBottom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8"/>
                  </a:lnTo>
                  <a:lnTo>
                    <a:pt x="0" y="19306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55" name="Group 7"/>
            <p:cNvGrpSpPr/>
            <p:nvPr/>
          </p:nvGrpSpPr>
          <p:grpSpPr>
            <a:xfrm>
              <a:off x="21191040" y="740880"/>
              <a:ext cx="10241280" cy="12992760"/>
              <a:chOff x="21191040" y="740880"/>
              <a:chExt cx="10241280" cy="12992760"/>
            </a:xfrm>
          </p:grpSpPr>
          <p:sp>
            <p:nvSpPr>
              <p:cNvPr id="56" name="Freeform 8"/>
              <p:cNvSpPr/>
              <p:nvPr/>
            </p:nvSpPr>
            <p:spPr>
              <a:xfrm>
                <a:off x="21191040" y="8776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00af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7" name="TextBox 9"/>
              <p:cNvSpPr/>
              <p:nvPr/>
            </p:nvSpPr>
            <p:spPr>
              <a:xfrm>
                <a:off x="21191040" y="74088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58" name="Group 10"/>
            <p:cNvGrpSpPr/>
            <p:nvPr/>
          </p:nvGrpSpPr>
          <p:grpSpPr>
            <a:xfrm>
              <a:off x="31341960" y="740880"/>
              <a:ext cx="10241280" cy="12992760"/>
              <a:chOff x="31341960" y="740880"/>
              <a:chExt cx="10241280" cy="12992760"/>
            </a:xfrm>
          </p:grpSpPr>
          <p:sp>
            <p:nvSpPr>
              <p:cNvPr id="59" name="Freeform 11"/>
              <p:cNvSpPr/>
              <p:nvPr/>
            </p:nvSpPr>
            <p:spPr>
              <a:xfrm>
                <a:off x="31341960" y="8776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b0323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0" name="TextBox 12"/>
              <p:cNvSpPr/>
              <p:nvPr/>
            </p:nvSpPr>
            <p:spPr>
              <a:xfrm>
                <a:off x="31341960" y="74088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1" name="Group 13"/>
            <p:cNvGrpSpPr/>
            <p:nvPr/>
          </p:nvGrpSpPr>
          <p:grpSpPr>
            <a:xfrm>
              <a:off x="707040" y="740880"/>
              <a:ext cx="10241280" cy="12992760"/>
              <a:chOff x="707040" y="740880"/>
              <a:chExt cx="10241280" cy="12992760"/>
            </a:xfrm>
          </p:grpSpPr>
          <p:sp>
            <p:nvSpPr>
              <p:cNvPr id="62" name="Freeform 14"/>
              <p:cNvSpPr/>
              <p:nvPr/>
            </p:nvSpPr>
            <p:spPr>
              <a:xfrm>
                <a:off x="707040" y="8776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cc82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3" name="TextBox 15"/>
              <p:cNvSpPr/>
              <p:nvPr/>
            </p:nvSpPr>
            <p:spPr>
              <a:xfrm>
                <a:off x="707040" y="74088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4" name="Group 16"/>
            <p:cNvGrpSpPr/>
            <p:nvPr/>
          </p:nvGrpSpPr>
          <p:grpSpPr>
            <a:xfrm>
              <a:off x="10949040" y="740880"/>
              <a:ext cx="10241280" cy="12992760"/>
              <a:chOff x="10949040" y="740880"/>
              <a:chExt cx="10241280" cy="12992760"/>
            </a:xfrm>
          </p:grpSpPr>
          <p:sp>
            <p:nvSpPr>
              <p:cNvPr id="65" name="Freeform 17"/>
              <p:cNvSpPr/>
              <p:nvPr/>
            </p:nvSpPr>
            <p:spPr>
              <a:xfrm>
                <a:off x="10949040" y="8776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8c52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6" name="TextBox 18"/>
              <p:cNvSpPr/>
              <p:nvPr/>
            </p:nvSpPr>
            <p:spPr>
              <a:xfrm>
                <a:off x="10949040" y="74088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67" name="Freeform 19"/>
            <p:cNvSpPr/>
            <p:nvPr/>
          </p:nvSpPr>
          <p:spPr>
            <a:xfrm>
              <a:off x="10941120" y="6030360"/>
              <a:ext cx="9961200" cy="7703280"/>
            </a:xfrm>
            <a:custGeom>
              <a:avLst/>
              <a:gdLst>
                <a:gd name="textAreaLeft" fmla="*/ 0 w 9961200"/>
                <a:gd name="textAreaRight" fmla="*/ 9961920 w 9961200"/>
                <a:gd name="textAreaTop" fmla="*/ 0 h 7703280"/>
                <a:gd name="textAreaBottom" fmla="*/ 7704000 h 7703280"/>
              </a:gdLst>
              <a:ahLst/>
              <a:rect l="textAreaLeft" t="textAreaTop" r="textAreaRight" b="textAreaBottom"/>
              <a:pathLst>
                <a:path w="13282549" h="10272176">
                  <a:moveTo>
                    <a:pt x="0" y="0"/>
                  </a:moveTo>
                  <a:lnTo>
                    <a:pt x="13282549" y="0"/>
                  </a:lnTo>
                  <a:lnTo>
                    <a:pt x="13282549" y="10272177"/>
                  </a:lnTo>
                  <a:lnTo>
                    <a:pt x="0" y="1027217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68" name="Group 20"/>
            <p:cNvGrpSpPr/>
            <p:nvPr/>
          </p:nvGrpSpPr>
          <p:grpSpPr>
            <a:xfrm>
              <a:off x="707040" y="13597560"/>
              <a:ext cx="10241280" cy="12992760"/>
              <a:chOff x="707040" y="13597560"/>
              <a:chExt cx="10241280" cy="12992760"/>
            </a:xfrm>
          </p:grpSpPr>
          <p:sp>
            <p:nvSpPr>
              <p:cNvPr id="69" name="Freeform 21"/>
              <p:cNvSpPr/>
              <p:nvPr/>
            </p:nvSpPr>
            <p:spPr>
              <a:xfrm>
                <a:off x="707040" y="1373436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b0323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0" name="TextBox 22"/>
              <p:cNvSpPr/>
              <p:nvPr/>
            </p:nvSpPr>
            <p:spPr>
              <a:xfrm>
                <a:off x="707040" y="1359756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23"/>
            <p:cNvGrpSpPr/>
            <p:nvPr/>
          </p:nvGrpSpPr>
          <p:grpSpPr>
            <a:xfrm>
              <a:off x="10949040" y="13597560"/>
              <a:ext cx="10241280" cy="12992760"/>
              <a:chOff x="10949040" y="13597560"/>
              <a:chExt cx="10241280" cy="12992760"/>
            </a:xfrm>
          </p:grpSpPr>
          <p:sp>
            <p:nvSpPr>
              <p:cNvPr id="72" name="Freeform 24"/>
              <p:cNvSpPr/>
              <p:nvPr/>
            </p:nvSpPr>
            <p:spPr>
              <a:xfrm>
                <a:off x="10949040" y="1373436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007cb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3" name="TextBox 25"/>
              <p:cNvSpPr/>
              <p:nvPr/>
            </p:nvSpPr>
            <p:spPr>
              <a:xfrm>
                <a:off x="10949040" y="1359756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r>
                  <a:rPr b="0" lang="en-US" sz="1829" spc="-1" strike="noStrike">
                    <a:solidFill>
                      <a:srgbClr val="ffffff"/>
                    </a:solidFill>
                    <a:latin typeface="Teko Light"/>
                    <a:ea typeface="Teko Light"/>
                  </a:rPr>
                  <a:t>  </a:t>
                </a:r>
                <a:endParaRPr b="0" lang="fr-FR" sz="1829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4" name="Group 26"/>
            <p:cNvGrpSpPr/>
            <p:nvPr/>
          </p:nvGrpSpPr>
          <p:grpSpPr>
            <a:xfrm>
              <a:off x="21191040" y="13597560"/>
              <a:ext cx="10241280" cy="12992760"/>
              <a:chOff x="21191040" y="13597560"/>
              <a:chExt cx="10241280" cy="12992760"/>
            </a:xfrm>
          </p:grpSpPr>
          <p:sp>
            <p:nvSpPr>
              <p:cNvPr id="75" name="Freeform 27"/>
              <p:cNvSpPr/>
              <p:nvPr/>
            </p:nvSpPr>
            <p:spPr>
              <a:xfrm>
                <a:off x="21191040" y="1373436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fbd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6" name="TextBox 28"/>
              <p:cNvSpPr/>
              <p:nvPr/>
            </p:nvSpPr>
            <p:spPr>
              <a:xfrm>
                <a:off x="21191040" y="1359756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77" name="Freeform 29"/>
            <p:cNvSpPr/>
            <p:nvPr/>
          </p:nvSpPr>
          <p:spPr>
            <a:xfrm>
              <a:off x="2244240" y="896760"/>
              <a:ext cx="8648280" cy="9475200"/>
            </a:xfrm>
            <a:custGeom>
              <a:avLst/>
              <a:gdLst>
                <a:gd name="textAreaLeft" fmla="*/ 0 w 8648280"/>
                <a:gd name="textAreaRight" fmla="*/ 8649000 w 8648280"/>
                <a:gd name="textAreaTop" fmla="*/ 0 h 9475200"/>
                <a:gd name="textAreaBottom" fmla="*/ 9475920 h 9475200"/>
              </a:gdLst>
              <a:ahLst/>
              <a:rect l="textAreaLeft" t="textAreaTop" r="textAreaRight" b="textAreaBottom"/>
              <a:pathLst>
                <a:path w="11532201" h="12634741">
                  <a:moveTo>
                    <a:pt x="0" y="0"/>
                  </a:moveTo>
                  <a:lnTo>
                    <a:pt x="11532201" y="0"/>
                  </a:lnTo>
                  <a:lnTo>
                    <a:pt x="11532201" y="12634741"/>
                  </a:lnTo>
                  <a:lnTo>
                    <a:pt x="0" y="1263474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78" name="Group 30"/>
            <p:cNvGrpSpPr/>
            <p:nvPr/>
          </p:nvGrpSpPr>
          <p:grpSpPr>
            <a:xfrm>
              <a:off x="2607480" y="9286200"/>
              <a:ext cx="6240240" cy="1162440"/>
              <a:chOff x="2607480" y="9286200"/>
              <a:chExt cx="6240240" cy="1162440"/>
            </a:xfrm>
          </p:grpSpPr>
          <p:sp>
            <p:nvSpPr>
              <p:cNvPr id="79" name="Freeform 31"/>
              <p:cNvSpPr/>
              <p:nvPr/>
            </p:nvSpPr>
            <p:spPr>
              <a:xfrm>
                <a:off x="2607480" y="9423000"/>
                <a:ext cx="6240240" cy="1025280"/>
              </a:xfrm>
              <a:custGeom>
                <a:avLst/>
                <a:gdLst>
                  <a:gd name="textAreaLeft" fmla="*/ 0 w 6240240"/>
                  <a:gd name="textAreaRight" fmla="*/ 6240960 w 6240240"/>
                  <a:gd name="textAreaTop" fmla="*/ 0 h 1025280"/>
                  <a:gd name="textAreaBottom" fmla="*/ 1026000 h 1025280"/>
                </a:gdLst>
                <a:ahLst/>
                <a:rect l="textAreaLeft" t="textAreaTop" r="textAreaRight" b="textAreaBottom"/>
                <a:pathLst>
                  <a:path w="1737723" h="285721">
                    <a:moveTo>
                      <a:pt x="0" y="0"/>
                    </a:moveTo>
                    <a:lnTo>
                      <a:pt x="1737723" y="0"/>
                    </a:lnTo>
                    <a:lnTo>
                      <a:pt x="1737723" y="285721"/>
                    </a:lnTo>
                    <a:lnTo>
                      <a:pt x="0" y="285721"/>
                    </a:lnTo>
                    <a:close/>
                  </a:path>
                </a:pathLst>
              </a:custGeom>
              <a:solidFill>
                <a:srgbClr val="fcc82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80" name="TextBox 32"/>
              <p:cNvSpPr/>
              <p:nvPr/>
            </p:nvSpPr>
            <p:spPr>
              <a:xfrm>
                <a:off x="2607480" y="9286200"/>
                <a:ext cx="6240240" cy="1162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33"/>
            <p:cNvGrpSpPr/>
            <p:nvPr/>
          </p:nvGrpSpPr>
          <p:grpSpPr>
            <a:xfrm>
              <a:off x="31349880" y="13597560"/>
              <a:ext cx="10241280" cy="12992760"/>
              <a:chOff x="31349880" y="13597560"/>
              <a:chExt cx="10241280" cy="12992760"/>
            </a:xfrm>
          </p:grpSpPr>
          <p:sp>
            <p:nvSpPr>
              <p:cNvPr id="82" name="Freeform 34"/>
              <p:cNvSpPr/>
              <p:nvPr/>
            </p:nvSpPr>
            <p:spPr>
              <a:xfrm>
                <a:off x="31349880" y="1373436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47aeb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83" name="TextBox 35"/>
              <p:cNvSpPr/>
              <p:nvPr/>
            </p:nvSpPr>
            <p:spPr>
              <a:xfrm>
                <a:off x="31349880" y="1359756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720" rIns="54720" tIns="54720" bIns="5472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84" name="Freeform 36"/>
            <p:cNvSpPr/>
            <p:nvPr/>
          </p:nvSpPr>
          <p:spPr>
            <a:xfrm>
              <a:off x="712440" y="18381240"/>
              <a:ext cx="10235880" cy="7355520"/>
            </a:xfrm>
            <a:custGeom>
              <a:avLst/>
              <a:gdLst>
                <a:gd name="textAreaLeft" fmla="*/ 0 w 10235880"/>
                <a:gd name="textAreaRight" fmla="*/ 10236600 w 10235880"/>
                <a:gd name="textAreaTop" fmla="*/ 0 h 7355520"/>
                <a:gd name="textAreaBottom" fmla="*/ 7356240 h 7355520"/>
              </a:gdLst>
              <a:ahLst/>
              <a:rect l="textAreaLeft" t="textAreaTop" r="textAreaRight" b="textAreaBottom"/>
              <a:pathLst>
                <a:path w="13648827" h="9808106">
                  <a:moveTo>
                    <a:pt x="0" y="0"/>
                  </a:moveTo>
                  <a:lnTo>
                    <a:pt x="13648827" y="0"/>
                  </a:lnTo>
                  <a:lnTo>
                    <a:pt x="13648827" y="9808106"/>
                  </a:lnTo>
                  <a:lnTo>
                    <a:pt x="0" y="98081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85" name="Freeform 37"/>
            <p:cNvSpPr/>
            <p:nvPr/>
          </p:nvSpPr>
          <p:spPr>
            <a:xfrm>
              <a:off x="715320" y="20783880"/>
              <a:ext cx="10223640" cy="5806440"/>
            </a:xfrm>
            <a:custGeom>
              <a:avLst/>
              <a:gdLst>
                <a:gd name="textAreaLeft" fmla="*/ 0 w 10223640"/>
                <a:gd name="textAreaRight" fmla="*/ 10224360 w 10223640"/>
                <a:gd name="textAreaTop" fmla="*/ 0 h 5806440"/>
                <a:gd name="textAreaBottom" fmla="*/ 5807160 h 5806440"/>
              </a:gdLst>
              <a:ahLst/>
              <a:rect l="textAreaLeft" t="textAreaTop" r="textAreaRight" b="textAreaBottom"/>
              <a:pathLst>
                <a:path w="13632624" h="7742883">
                  <a:moveTo>
                    <a:pt x="0" y="0"/>
                  </a:moveTo>
                  <a:lnTo>
                    <a:pt x="13632625" y="0"/>
                  </a:lnTo>
                  <a:lnTo>
                    <a:pt x="13632625" y="7742883"/>
                  </a:lnTo>
                  <a:lnTo>
                    <a:pt x="0" y="77428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86" name="Freeform 38"/>
            <p:cNvSpPr/>
            <p:nvPr/>
          </p:nvSpPr>
          <p:spPr>
            <a:xfrm rot="10760400">
              <a:off x="11056320" y="13903560"/>
              <a:ext cx="9477720" cy="1946520"/>
            </a:xfrm>
            <a:custGeom>
              <a:avLst/>
              <a:gdLst>
                <a:gd name="textAreaLeft" fmla="*/ 0 w 9477720"/>
                <a:gd name="textAreaRight" fmla="*/ 9478440 w 9477720"/>
                <a:gd name="textAreaTop" fmla="*/ 0 h 1946520"/>
                <a:gd name="textAreaBottom" fmla="*/ 1947240 h 1946520"/>
              </a:gdLst>
              <a:ahLst/>
              <a:rect l="textAreaLeft" t="textAreaTop" r="textAreaRight" b="textAreaBottom"/>
              <a:pathLst>
                <a:path w="12638106" h="2596556">
                  <a:moveTo>
                    <a:pt x="0" y="0"/>
                  </a:moveTo>
                  <a:lnTo>
                    <a:pt x="12638106" y="0"/>
                  </a:lnTo>
                  <a:lnTo>
                    <a:pt x="12638106" y="2596557"/>
                  </a:lnTo>
                  <a:lnTo>
                    <a:pt x="0" y="259655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87" name="Group 39"/>
            <p:cNvGrpSpPr/>
            <p:nvPr/>
          </p:nvGrpSpPr>
          <p:grpSpPr>
            <a:xfrm>
              <a:off x="72000" y="200160"/>
              <a:ext cx="5324400" cy="4687920"/>
              <a:chOff x="72000" y="200160"/>
              <a:chExt cx="5324400" cy="4687920"/>
            </a:xfrm>
          </p:grpSpPr>
          <p:sp>
            <p:nvSpPr>
              <p:cNvPr id="88" name="Freeform 40"/>
              <p:cNvSpPr/>
              <p:nvPr/>
            </p:nvSpPr>
            <p:spPr>
              <a:xfrm rot="180600">
                <a:off x="184680" y="330840"/>
                <a:ext cx="5099040" cy="4426200"/>
              </a:xfrm>
              <a:custGeom>
                <a:avLst/>
                <a:gdLst>
                  <a:gd name="textAreaLeft" fmla="*/ 0 w 5099040"/>
                  <a:gd name="textAreaRight" fmla="*/ 5099760 w 5099040"/>
                  <a:gd name="textAreaTop" fmla="*/ 0 h 4426200"/>
                  <a:gd name="textAreaBottom" fmla="*/ 4426920 h 4426200"/>
                </a:gdLst>
                <a:ahLst/>
                <a:rect l="textAreaLeft" t="textAreaTop" r="textAreaRight" b="textAreaBottom"/>
                <a:pathLst>
                  <a:path w="1069340" h="928243">
                    <a:moveTo>
                      <a:pt x="704977" y="0"/>
                    </a:moveTo>
                    <a:cubicBezTo>
                      <a:pt x="570484" y="0"/>
                      <a:pt x="436626" y="16256"/>
                      <a:pt x="303530" y="35941"/>
                    </a:cubicBezTo>
                    <a:cubicBezTo>
                      <a:pt x="251460" y="43561"/>
                      <a:pt x="190500" y="46101"/>
                      <a:pt x="143510" y="72771"/>
                    </a:cubicBezTo>
                    <a:cubicBezTo>
                      <a:pt x="30480" y="136271"/>
                      <a:pt x="7620" y="269621"/>
                      <a:pt x="3810" y="387731"/>
                    </a:cubicBezTo>
                    <a:cubicBezTo>
                      <a:pt x="0" y="509651"/>
                      <a:pt x="24130" y="636651"/>
                      <a:pt x="81280" y="744601"/>
                    </a:cubicBezTo>
                    <a:cubicBezTo>
                      <a:pt x="149225" y="875411"/>
                      <a:pt x="284480" y="928243"/>
                      <a:pt x="432054" y="928243"/>
                    </a:cubicBezTo>
                    <a:cubicBezTo>
                      <a:pt x="651383" y="928243"/>
                      <a:pt x="897890" y="811403"/>
                      <a:pt x="990600" y="659511"/>
                    </a:cubicBezTo>
                    <a:cubicBezTo>
                      <a:pt x="1047750" y="566801"/>
                      <a:pt x="1066800" y="462661"/>
                      <a:pt x="1068070" y="354711"/>
                    </a:cubicBezTo>
                    <a:cubicBezTo>
                      <a:pt x="1069340" y="291211"/>
                      <a:pt x="1060450" y="227711"/>
                      <a:pt x="1046480" y="165481"/>
                    </a:cubicBezTo>
                    <a:cubicBezTo>
                      <a:pt x="1032510" y="104521"/>
                      <a:pt x="1013460" y="54991"/>
                      <a:pt x="951230" y="28321"/>
                    </a:cubicBezTo>
                    <a:cubicBezTo>
                      <a:pt x="918210" y="15621"/>
                      <a:pt x="883920" y="10541"/>
                      <a:pt x="848360" y="6731"/>
                    </a:cubicBezTo>
                    <a:cubicBezTo>
                      <a:pt x="800481" y="2032"/>
                      <a:pt x="752602" y="0"/>
                      <a:pt x="704977" y="0"/>
                    </a:cubicBezTo>
                    <a:close/>
                  </a:path>
                </a:pathLst>
              </a:custGeom>
              <a:solidFill>
                <a:srgbClr val="007cb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89" name="Freeform 41"/>
            <p:cNvSpPr/>
            <p:nvPr/>
          </p:nvSpPr>
          <p:spPr>
            <a:xfrm>
              <a:off x="1144440" y="18224280"/>
              <a:ext cx="9080280" cy="8366400"/>
            </a:xfrm>
            <a:custGeom>
              <a:avLst/>
              <a:gdLst>
                <a:gd name="textAreaLeft" fmla="*/ 0 w 9080280"/>
                <a:gd name="textAreaRight" fmla="*/ 9081000 w 9080280"/>
                <a:gd name="textAreaTop" fmla="*/ 0 h 8366400"/>
                <a:gd name="textAreaBottom" fmla="*/ 8367120 h 8366400"/>
              </a:gdLst>
              <a:ahLst/>
              <a:rect l="textAreaLeft" t="textAreaTop" r="textAreaRight" b="textAreaBottom"/>
              <a:pathLst>
                <a:path w="12107922" h="11156037">
                  <a:moveTo>
                    <a:pt x="0" y="0"/>
                  </a:moveTo>
                  <a:lnTo>
                    <a:pt x="12107922" y="0"/>
                  </a:lnTo>
                  <a:lnTo>
                    <a:pt x="12107922" y="11156038"/>
                  </a:lnTo>
                  <a:lnTo>
                    <a:pt x="0" y="1115603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0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0" name="Freeform 42"/>
            <p:cNvSpPr/>
            <p:nvPr/>
          </p:nvSpPr>
          <p:spPr>
            <a:xfrm>
              <a:off x="12008160" y="19318680"/>
              <a:ext cx="7880040" cy="7654320"/>
            </a:xfrm>
            <a:custGeom>
              <a:avLst/>
              <a:gdLst>
                <a:gd name="textAreaLeft" fmla="*/ 0 w 7880040"/>
                <a:gd name="textAreaRight" fmla="*/ 7880760 w 7880040"/>
                <a:gd name="textAreaTop" fmla="*/ 0 h 7654320"/>
                <a:gd name="textAreaBottom" fmla="*/ 7655040 h 7654320"/>
              </a:gdLst>
              <a:ahLst/>
              <a:rect l="textAreaLeft" t="textAreaTop" r="textAreaRight" b="textAreaBottom"/>
              <a:pathLst>
                <a:path w="10507542" h="10206853">
                  <a:moveTo>
                    <a:pt x="0" y="0"/>
                  </a:moveTo>
                  <a:lnTo>
                    <a:pt x="10507543" y="0"/>
                  </a:lnTo>
                  <a:lnTo>
                    <a:pt x="10507543" y="10206853"/>
                  </a:lnTo>
                  <a:lnTo>
                    <a:pt x="0" y="1020685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1" name="Freeform 43"/>
            <p:cNvSpPr/>
            <p:nvPr/>
          </p:nvSpPr>
          <p:spPr>
            <a:xfrm>
              <a:off x="20676960" y="14676480"/>
              <a:ext cx="11222280" cy="7024320"/>
            </a:xfrm>
            <a:custGeom>
              <a:avLst/>
              <a:gdLst>
                <a:gd name="textAreaLeft" fmla="*/ 0 w 11222280"/>
                <a:gd name="textAreaRight" fmla="*/ 11223000 w 11222280"/>
                <a:gd name="textAreaTop" fmla="*/ 0 h 7024320"/>
                <a:gd name="textAreaBottom" fmla="*/ 7025040 h 7024320"/>
              </a:gdLst>
              <a:ahLst/>
              <a:rect l="textAreaLeft" t="textAreaTop" r="textAreaRight" b="textAreaBottom"/>
              <a:pathLst>
                <a:path w="14964183" h="9366854">
                  <a:moveTo>
                    <a:pt x="0" y="0"/>
                  </a:moveTo>
                  <a:lnTo>
                    <a:pt x="14964183" y="0"/>
                  </a:lnTo>
                  <a:lnTo>
                    <a:pt x="14964183" y="9366854"/>
                  </a:lnTo>
                  <a:lnTo>
                    <a:pt x="0" y="936685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2" name="Freeform 44"/>
            <p:cNvSpPr/>
            <p:nvPr/>
          </p:nvSpPr>
          <p:spPr>
            <a:xfrm flipH="1">
              <a:off x="32006880" y="19647360"/>
              <a:ext cx="8910000" cy="7326000"/>
            </a:xfrm>
            <a:custGeom>
              <a:avLst/>
              <a:gdLst>
                <a:gd name="textAreaLeft" fmla="*/ -360 w 8910000"/>
                <a:gd name="textAreaRight" fmla="*/ 8910360 w 8910000"/>
                <a:gd name="textAreaTop" fmla="*/ 0 h 7326000"/>
                <a:gd name="textAreaBottom" fmla="*/ 7326720 h 7326000"/>
              </a:gdLst>
              <a:ahLst/>
              <a:rect l="textAreaLeft" t="textAreaTop" r="textAreaRight" b="textAreaBottom"/>
              <a:pathLst>
                <a:path w="11880998" h="9768823">
                  <a:moveTo>
                    <a:pt x="11880998" y="0"/>
                  </a:moveTo>
                  <a:lnTo>
                    <a:pt x="0" y="0"/>
                  </a:lnTo>
                  <a:lnTo>
                    <a:pt x="0" y="9768823"/>
                  </a:lnTo>
                  <a:lnTo>
                    <a:pt x="11880998" y="9768823"/>
                  </a:lnTo>
                  <a:lnTo>
                    <a:pt x="11880998" y="0"/>
                  </a:lnTo>
                  <a:close/>
                </a:path>
              </a:pathLst>
            </a:custGeom>
            <a:blipFill rotWithShape="0">
              <a:blip r:embed="rId1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3" name="Freeform 45"/>
            <p:cNvSpPr/>
            <p:nvPr/>
          </p:nvSpPr>
          <p:spPr>
            <a:xfrm flipH="1">
              <a:off x="31872960" y="1076040"/>
              <a:ext cx="9856440" cy="8267040"/>
            </a:xfrm>
            <a:custGeom>
              <a:avLst/>
              <a:gdLst>
                <a:gd name="textAreaLeft" fmla="*/ 360 w 9856440"/>
                <a:gd name="textAreaRight" fmla="*/ 9857520 w 9856440"/>
                <a:gd name="textAreaTop" fmla="*/ 0 h 8267040"/>
                <a:gd name="textAreaBottom" fmla="*/ 8267760 h 8267040"/>
              </a:gdLst>
              <a:ahLst/>
              <a:rect l="textAreaLeft" t="textAreaTop" r="textAreaRight" b="textAreaBottom"/>
              <a:pathLst>
                <a:path w="13142731" h="11023586">
                  <a:moveTo>
                    <a:pt x="13142731" y="0"/>
                  </a:moveTo>
                  <a:lnTo>
                    <a:pt x="0" y="0"/>
                  </a:lnTo>
                  <a:lnTo>
                    <a:pt x="0" y="11023586"/>
                  </a:lnTo>
                  <a:lnTo>
                    <a:pt x="13142731" y="11023586"/>
                  </a:lnTo>
                  <a:lnTo>
                    <a:pt x="13142731" y="0"/>
                  </a:lnTo>
                  <a:close/>
                </a:path>
              </a:pathLst>
            </a:custGeom>
            <a:blipFill rotWithShape="0">
              <a:blip r:embed="rId1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4" name="Freeform 46"/>
            <p:cNvSpPr/>
            <p:nvPr/>
          </p:nvSpPr>
          <p:spPr>
            <a:xfrm>
              <a:off x="21916440" y="2473920"/>
              <a:ext cx="9432720" cy="11849400"/>
            </a:xfrm>
            <a:custGeom>
              <a:avLst/>
              <a:gdLst>
                <a:gd name="textAreaLeft" fmla="*/ 0 w 9432720"/>
                <a:gd name="textAreaRight" fmla="*/ 9433440 w 9432720"/>
                <a:gd name="textAreaTop" fmla="*/ 0 h 11849400"/>
                <a:gd name="textAreaBottom" fmla="*/ 11850120 h 11849400"/>
              </a:gdLst>
              <a:ahLst/>
              <a:rect l="textAreaLeft" t="textAreaTop" r="textAreaRight" b="textAreaBottom"/>
              <a:pathLst>
                <a:path w="12577823" h="15800345">
                  <a:moveTo>
                    <a:pt x="0" y="0"/>
                  </a:moveTo>
                  <a:lnTo>
                    <a:pt x="12577823" y="0"/>
                  </a:lnTo>
                  <a:lnTo>
                    <a:pt x="12577823" y="15800344"/>
                  </a:lnTo>
                  <a:lnTo>
                    <a:pt x="0" y="1580034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95" name="TextBox 47"/>
          <p:cNvSpPr/>
          <p:nvPr/>
        </p:nvSpPr>
        <p:spPr>
          <a:xfrm>
            <a:off x="707040" y="27544320"/>
            <a:ext cx="21130920" cy="146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849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[1] C. Lubich, Parola di vita novembre 2003, in eadem, Parole di Vita, a cura di Fabio Ciardi, (Opere di Chiara Lubich 5),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849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 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Città Nuova, Roma 2017, p. 704.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849"/>
              </a:lnSpc>
            </a:pP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48"/>
          <p:cNvSpPr/>
          <p:nvPr/>
        </p:nvSpPr>
        <p:spPr>
          <a:xfrm>
            <a:off x="31618080" y="27258840"/>
            <a:ext cx="974880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Adattamento di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Illustrazione: Guli Rodriguez (guillermodde@gmail.com)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4880bb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  <a:ea typeface="Teko"/>
              </a:rPr>
              <a:t>.com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49"/>
          <p:cNvSpPr/>
          <p:nvPr/>
        </p:nvSpPr>
        <p:spPr>
          <a:xfrm>
            <a:off x="38912040" y="19703520"/>
            <a:ext cx="182412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851"/>
              </a:lnSpc>
            </a:pPr>
            <a:r>
              <a:rPr b="1" lang="en-US" sz="4500" spc="-1" strike="noStrike">
                <a:solidFill>
                  <a:srgbClr val="ffffff"/>
                </a:solidFill>
                <a:latin typeface="Teko Bold"/>
                <a:ea typeface="Teko Bold"/>
              </a:rPr>
              <a:t>Y. (Iraq)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Box 52"/>
          <p:cNvSpPr/>
          <p:nvPr/>
        </p:nvSpPr>
        <p:spPr>
          <a:xfrm>
            <a:off x="11201040" y="15794280"/>
            <a:ext cx="9660600" cy="447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8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900" spc="-1" strike="noStrike">
                <a:solidFill>
                  <a:srgbClr val="fcfcfc"/>
                </a:solidFill>
                <a:latin typeface="29LT Bukra Condensed"/>
                <a:ea typeface="29LT Bukra Condensed"/>
              </a:rPr>
              <a:t> </a:t>
            </a:r>
            <a:r>
              <a:rPr b="0" lang="fr-FR" sz="4900" spc="-1" strike="noStrike">
                <a:solidFill>
                  <a:srgbClr val="fcfcfc"/>
                </a:solidFill>
                <a:latin typeface="29LT Bukra Condensed"/>
                <a:ea typeface="29LT Bukra Condensed"/>
              </a:rPr>
              <a:t> </a:t>
            </a:r>
            <a:r>
              <a:rPr b="0" lang="fr-FR" sz="4900" spc="-1" strike="noStrike">
                <a:solidFill>
                  <a:srgbClr val="fcfcfc"/>
                </a:solidFill>
                <a:latin typeface="29LT Bukra Condensed"/>
                <a:ea typeface="29LT Bukra Condensed"/>
              </a:rPr>
              <a:t>J’avais reçu un pantalon qui était trop grand pour moi. </a:t>
            </a:r>
            <a:r>
              <a:rPr b="1" lang="fr-FR" sz="4900" spc="-1" strike="noStrike">
                <a:solidFill>
                  <a:srgbClr val="fcfcfc"/>
                </a:solidFill>
                <a:latin typeface="Calibri"/>
                <a:ea typeface="29LT Bukra Condensed"/>
              </a:rPr>
              <a:t>Je ne voyais pas quand je pourrais le porter. E</a:t>
            </a:r>
            <a:r>
              <a:rPr b="1" lang="fr-FR" sz="4900" spc="-1" strike="noStrike">
                <a:solidFill>
                  <a:srgbClr val="fcfcfc"/>
                </a:solidFill>
                <a:latin typeface="Calibri"/>
                <a:ea typeface="29LT Bukra Condensed Bold"/>
              </a:rPr>
              <a:t>t pourtant je n’en avais qu’un seul  pour tous les jours, qui était plein de trous et tout </a:t>
            </a:r>
            <a:r>
              <a:rPr b="1" lang="fr-FR" sz="4900" spc="-1" strike="noStrike">
                <a:solidFill>
                  <a:srgbClr val="232629"/>
                </a:solidFill>
                <a:latin typeface="Calibri"/>
                <a:ea typeface="29LT Bukra Condensed Bold"/>
              </a:rPr>
              <a:t>rapiécé !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54"/>
          <p:cNvSpPr/>
          <p:nvPr/>
        </p:nvSpPr>
        <p:spPr>
          <a:xfrm>
            <a:off x="707040" y="13901760"/>
            <a:ext cx="10241280" cy="597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8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900" spc="-1" strike="noStrike">
                <a:solidFill>
                  <a:srgbClr val="fcfcfc"/>
                </a:solidFill>
                <a:latin typeface="Calibri"/>
                <a:ea typeface="29LT Bukra Condensed Light"/>
              </a:rPr>
              <a:t>  </a:t>
            </a:r>
            <a:r>
              <a:rPr b="0" lang="fr-FR" sz="4900" spc="-1" strike="noStrike">
                <a:solidFill>
                  <a:srgbClr val="fcfcfc"/>
                </a:solidFill>
                <a:latin typeface="Calibri"/>
                <a:ea typeface="29LT Bukra Condensed Light"/>
              </a:rPr>
              <a:t>« Alors, partageons et mettons à la disposition de ceux qui sont dans le besoin ce que nous avons: </a:t>
            </a:r>
            <a:r>
              <a:rPr b="1" lang="fr-FR" sz="4900" spc="-1" strike="noStrike">
                <a:solidFill>
                  <a:srgbClr val="fcfcfc"/>
                </a:solidFill>
                <a:latin typeface="Calibri"/>
                <a:ea typeface="29LT Bukra Condensed Bold"/>
              </a:rPr>
              <a:t>un sourire, notre temps, nos biens 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58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4900" spc="-1" strike="noStrike">
                <a:solidFill>
                  <a:srgbClr val="fcfcfc"/>
                </a:solidFill>
                <a:latin typeface="Calibri"/>
                <a:ea typeface="29LT Bukra Condensed Bold"/>
              </a:rPr>
              <a:t>et nos « savoir-faire ».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58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900" spc="-1" strike="noStrike">
                <a:solidFill>
                  <a:srgbClr val="fcfcfc"/>
                </a:solidFill>
                <a:latin typeface="Calibri"/>
                <a:ea typeface="29LT Bukra Condensed Light"/>
              </a:rPr>
              <a:t> </a:t>
            </a:r>
            <a:r>
              <a:rPr b="0" lang="fr-FR" sz="4900" spc="-1" strike="noStrike">
                <a:solidFill>
                  <a:srgbClr val="fcfcfc"/>
                </a:solidFill>
                <a:latin typeface="Calibri"/>
                <a:ea typeface="29LT Bukra Condensed Light"/>
              </a:rPr>
              <a:t>Ayant tout donné, par amour, oui on est pauvres et même on est vides, (…), libres, avec un coeur pur »[1].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57"/>
          <p:cNvSpPr/>
          <p:nvPr/>
        </p:nvSpPr>
        <p:spPr>
          <a:xfrm>
            <a:off x="11395800" y="1351080"/>
            <a:ext cx="9199440" cy="44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01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7200" spc="-1" strike="noStrike">
                <a:solidFill>
                  <a:srgbClr val="ffffff"/>
                </a:solidFill>
                <a:latin typeface="Calibri"/>
                <a:ea typeface="Oswald Bold"/>
              </a:rPr>
              <a:t> </a:t>
            </a:r>
            <a:r>
              <a:rPr b="1" lang="fr-FR" sz="7200" spc="-1" strike="noStrike">
                <a:solidFill>
                  <a:srgbClr val="ffffff"/>
                </a:solidFill>
                <a:latin typeface="Calibri"/>
                <a:ea typeface="Oswald Bold"/>
              </a:rPr>
              <a:t>«Elle (cette veuve) </a:t>
            </a:r>
            <a:endParaRPr b="0" lang="fr-FR" sz="7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7013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7200" spc="-1" strike="noStrike">
                <a:solidFill>
                  <a:srgbClr val="ffffff"/>
                </a:solidFill>
                <a:latin typeface="Calibri"/>
                <a:ea typeface="Oswald Bold"/>
              </a:rPr>
              <a:t>dans sa pauvreté a placé tout ce qu’elle avait pour pouvoir vivre (tout son trésor) ».</a:t>
            </a:r>
            <a:endParaRPr b="0" lang="fr-FR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58"/>
          <p:cNvSpPr/>
          <p:nvPr/>
        </p:nvSpPr>
        <p:spPr>
          <a:xfrm>
            <a:off x="545040" y="3479400"/>
            <a:ext cx="41238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926"/>
              </a:lnSpc>
            </a:pPr>
            <a:r>
              <a:rPr b="0" lang="en-US" sz="3930" spc="-316" strike="noStrike">
                <a:solidFill>
                  <a:srgbClr val="fcfcfc"/>
                </a:solidFill>
                <a:latin typeface="Lazydog"/>
                <a:ea typeface="Lazydog"/>
              </a:rPr>
              <a:t>NOVEMBRE 2024</a:t>
            </a:r>
            <a:endParaRPr b="0" lang="fr-FR" sz="39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59"/>
          <p:cNvSpPr/>
          <p:nvPr/>
        </p:nvSpPr>
        <p:spPr>
          <a:xfrm>
            <a:off x="97560" y="694080"/>
            <a:ext cx="5338080" cy="281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1061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100" spc="-111" strike="noStrike">
                <a:solidFill>
                  <a:srgbClr val="ffffff"/>
                </a:solidFill>
                <a:latin typeface="One Little Font Full Bold"/>
                <a:ea typeface="One Little Font Full Bold"/>
              </a:rPr>
              <a:t>Parole</a:t>
            </a:r>
            <a:endParaRPr b="0" lang="fr-FR" sz="1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1061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100" spc="-111" strike="noStrike">
                <a:solidFill>
                  <a:srgbClr val="ffffff"/>
                </a:solidFill>
                <a:latin typeface="One Little Font Full Bold"/>
                <a:ea typeface="One Little Font Full Bold"/>
              </a:rPr>
              <a:t>de Vie</a:t>
            </a:r>
            <a:endParaRPr b="0" lang="fr-FR" sz="1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60"/>
          <p:cNvSpPr/>
          <p:nvPr/>
        </p:nvSpPr>
        <p:spPr>
          <a:xfrm>
            <a:off x="17280000" y="6163200"/>
            <a:ext cx="331488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301"/>
              </a:lnSpc>
            </a:pPr>
            <a:r>
              <a:rPr b="0" lang="en-US" sz="5300" spc="-1" strike="noStrike">
                <a:solidFill>
                  <a:srgbClr val="000000"/>
                </a:solidFill>
                <a:latin typeface="Teko"/>
                <a:ea typeface="Teko"/>
              </a:rPr>
              <a:t>(</a:t>
            </a:r>
            <a:r>
              <a:rPr b="1" lang="en-US" sz="5300" spc="-1" strike="noStrike">
                <a:solidFill>
                  <a:srgbClr val="000000"/>
                </a:solidFill>
                <a:latin typeface="Teko Bold"/>
                <a:ea typeface="Teko Bold"/>
              </a:rPr>
              <a:t>Mc 12</a:t>
            </a:r>
            <a:r>
              <a:rPr b="0" lang="en-US" sz="5300" spc="-1" strike="noStrike">
                <a:solidFill>
                  <a:srgbClr val="000000"/>
                </a:solidFill>
                <a:latin typeface="Teko"/>
                <a:ea typeface="Teko"/>
              </a:rPr>
              <a:t>,44)</a:t>
            </a:r>
            <a:endParaRPr b="0" lang="fr-FR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660240" y="9684720"/>
            <a:ext cx="10234440" cy="357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635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9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</a:t>
            </a:r>
            <a:r>
              <a:rPr b="0" lang="fr-FR" sz="49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Jésus se trouve dans le temple de Jérusalem où il y a beaucoup de monde. Et voilà qu’</a:t>
            </a:r>
            <a:r>
              <a:rPr b="0" lang="fr-FR" sz="49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une pauvre veuve dépose dans le panier des offrandes deux pièces de monnaie.</a:t>
            </a:r>
            <a:br>
              <a:rPr sz="4900"/>
            </a:br>
            <a:r>
              <a:rPr b="0" lang="fr-FR" sz="49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Jésus retrouve ses disciples</a:t>
            </a:r>
            <a:r>
              <a:rPr b="0" lang="fr-FR" sz="49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et il leur dit : 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11990520" y="14332320"/>
            <a:ext cx="8535600" cy="192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74600" bIns="45000" anchor="t">
            <a:noAutofit/>
          </a:bodyPr>
          <a:p>
            <a:pPr>
              <a:lnSpc>
                <a:spcPct val="8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6000" spc="-1" strike="noStrike">
                <a:solidFill>
                  <a:srgbClr val="fcfcfc"/>
                </a:solidFill>
                <a:latin typeface="Calibri"/>
                <a:ea typeface="Teko Light Bold"/>
              </a:rPr>
              <a:t>Un PANTALON tout neuf</a:t>
            </a:r>
            <a:r>
              <a:rPr b="0" lang="fr-FR" sz="6000" spc="-1" strike="noStrike">
                <a:solidFill>
                  <a:srgbClr val="fcfcfc"/>
                </a:solidFill>
                <a:latin typeface="Teko Light Bold"/>
                <a:ea typeface="Teko Light Bold"/>
              </a:rPr>
              <a:t> 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21755160" y="1266120"/>
            <a:ext cx="8560800" cy="438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749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</a:t>
            </a:r>
            <a:r>
              <a:rPr b="0" lang="en-US" sz="50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Cette Parole de vie, avant tout, nous invite à</a:t>
            </a: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 </a:t>
            </a:r>
            <a:r>
              <a:rPr b="1" lang="fr-FR" sz="50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renouveler toute notre confiance dans l’amour de Dieu pour aller voir au-delà des apparences, </a:t>
            </a: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sans juger, en valorisant chacun et chacune...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32004000" y="9243720"/>
            <a:ext cx="8611920" cy="41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74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5400" spc="-1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 </a:t>
            </a:r>
            <a:r>
              <a:rPr b="0" lang="fr-FR" sz="5400" spc="-1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Cette veuve a une très grande confiance en l’amour de Dieu. Et elle </a:t>
            </a:r>
            <a:r>
              <a:rPr b="0" lang="fr-FR" sz="5400" spc="-1" strike="noStrike">
                <a:solidFill>
                  <a:srgbClr val="ffffff"/>
                </a:solidFill>
                <a:latin typeface="Calibri"/>
                <a:ea typeface="29LT Bukra Condensed Light"/>
              </a:rPr>
              <a:t> </a:t>
            </a:r>
            <a:r>
              <a:rPr b="1" lang="fr-FR" sz="5400" spc="-1" strike="noStrike">
                <a:solidFill>
                  <a:srgbClr val="ffffff"/>
                </a:solidFill>
                <a:latin typeface="Calibri"/>
                <a:ea typeface="29LT Bukra Condensed Bold"/>
              </a:rPr>
              <a:t>désire donner tout ce qu’elle peut</a:t>
            </a:r>
            <a:r>
              <a:rPr b="0" lang="fr-FR" sz="5400" spc="-1" strike="noStrike">
                <a:solidFill>
                  <a:srgbClr val="ffffff"/>
                </a:solidFill>
                <a:latin typeface="Calibri"/>
                <a:ea typeface="29LT Bukra Condensed Light"/>
              </a:rPr>
              <a:t> à celui ou celle qui est plus pauvre qu’elle.  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21296160" y="21129480"/>
            <a:ext cx="9666000" cy="530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9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52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Nous nous sommes retrouvés dans notre groupe, ces derniers jours, pour mettre en commun les besoins de ceux que nous connaissions autour de nous. </a:t>
            </a:r>
            <a:r>
              <a:rPr b="1" lang="fr-FR" sz="52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J’ai pensé que je devais mettre en commun ce pantalon neuf que j’avais.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2119920" y="14769000"/>
            <a:ext cx="8854560" cy="511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749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Pour moi, cela voulait dire que je devais continuer de porter mon vieux pantalon </a:t>
            </a:r>
            <a:r>
              <a:rPr b="1" lang="fr-FR" sz="50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!  Revenant chez moi j’ai raconté cela à ma mère et,  oh! Surprise ! celle-ci s’est proposée</a:t>
            </a: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 de m’en acheter un nouveau !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2"/>
          <p:cNvGrpSpPr/>
          <p:nvPr/>
        </p:nvGrpSpPr>
        <p:grpSpPr>
          <a:xfrm>
            <a:off x="72000" y="56160"/>
            <a:ext cx="41509800" cy="29151360"/>
            <a:chOff x="72000" y="56160"/>
            <a:chExt cx="41509800" cy="29151360"/>
          </a:xfrm>
        </p:grpSpPr>
        <p:grpSp>
          <p:nvGrpSpPr>
            <p:cNvPr id="111" name="Group 3"/>
            <p:cNvGrpSpPr/>
            <p:nvPr/>
          </p:nvGrpSpPr>
          <p:grpSpPr>
            <a:xfrm>
              <a:off x="31332240" y="599400"/>
              <a:ext cx="10241280" cy="12992760"/>
              <a:chOff x="31332240" y="599400"/>
              <a:chExt cx="10241280" cy="12992760"/>
            </a:xfrm>
          </p:grpSpPr>
          <p:sp>
            <p:nvSpPr>
              <p:cNvPr id="112" name="Freeform 4"/>
              <p:cNvSpPr/>
              <p:nvPr/>
            </p:nvSpPr>
            <p:spPr>
              <a:xfrm>
                <a:off x="31332240" y="73620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13" name="TextBox 5"/>
              <p:cNvSpPr/>
              <p:nvPr/>
            </p:nvSpPr>
            <p:spPr>
              <a:xfrm>
                <a:off x="31332240" y="59940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14" name="Group 6"/>
            <p:cNvGrpSpPr/>
            <p:nvPr/>
          </p:nvGrpSpPr>
          <p:grpSpPr>
            <a:xfrm>
              <a:off x="21181680" y="558000"/>
              <a:ext cx="10241280" cy="12992760"/>
              <a:chOff x="21181680" y="558000"/>
              <a:chExt cx="10241280" cy="12992760"/>
            </a:xfrm>
          </p:grpSpPr>
          <p:sp>
            <p:nvSpPr>
              <p:cNvPr id="115" name="Freeform 7"/>
              <p:cNvSpPr/>
              <p:nvPr/>
            </p:nvSpPr>
            <p:spPr>
              <a:xfrm>
                <a:off x="21181680" y="69480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16" name="TextBox 8"/>
              <p:cNvSpPr/>
              <p:nvPr/>
            </p:nvSpPr>
            <p:spPr>
              <a:xfrm>
                <a:off x="21181680" y="55800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17" name="Group 9"/>
            <p:cNvGrpSpPr/>
            <p:nvPr/>
          </p:nvGrpSpPr>
          <p:grpSpPr>
            <a:xfrm>
              <a:off x="10931400" y="599400"/>
              <a:ext cx="10241280" cy="12992760"/>
              <a:chOff x="10931400" y="599400"/>
              <a:chExt cx="10241280" cy="12992760"/>
            </a:xfrm>
          </p:grpSpPr>
          <p:sp>
            <p:nvSpPr>
              <p:cNvPr id="118" name="Freeform 10"/>
              <p:cNvSpPr/>
              <p:nvPr/>
            </p:nvSpPr>
            <p:spPr>
              <a:xfrm>
                <a:off x="10931400" y="73620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19" name="TextBox 11"/>
              <p:cNvSpPr/>
              <p:nvPr/>
            </p:nvSpPr>
            <p:spPr>
              <a:xfrm>
                <a:off x="10931400" y="59940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20" name="Group 12"/>
            <p:cNvGrpSpPr/>
            <p:nvPr/>
          </p:nvGrpSpPr>
          <p:grpSpPr>
            <a:xfrm>
              <a:off x="697680" y="599400"/>
              <a:ext cx="10241280" cy="12992760"/>
              <a:chOff x="697680" y="599400"/>
              <a:chExt cx="10241280" cy="12992760"/>
            </a:xfrm>
          </p:grpSpPr>
          <p:sp>
            <p:nvSpPr>
              <p:cNvPr id="121" name="Freeform 13"/>
              <p:cNvSpPr/>
              <p:nvPr/>
            </p:nvSpPr>
            <p:spPr>
              <a:xfrm>
                <a:off x="697680" y="73620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ecece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2" name="TextBox 14"/>
              <p:cNvSpPr/>
              <p:nvPr/>
            </p:nvSpPr>
            <p:spPr>
              <a:xfrm>
                <a:off x="697680" y="59940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23" name="Group 15"/>
            <p:cNvGrpSpPr/>
            <p:nvPr/>
          </p:nvGrpSpPr>
          <p:grpSpPr>
            <a:xfrm>
              <a:off x="697680" y="13414680"/>
              <a:ext cx="10241280" cy="12992760"/>
              <a:chOff x="697680" y="13414680"/>
              <a:chExt cx="10241280" cy="12992760"/>
            </a:xfrm>
          </p:grpSpPr>
          <p:sp>
            <p:nvSpPr>
              <p:cNvPr id="124" name="Freeform 16"/>
              <p:cNvSpPr/>
              <p:nvPr/>
            </p:nvSpPr>
            <p:spPr>
              <a:xfrm>
                <a:off x="697680" y="135514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5" name="TextBox 17"/>
              <p:cNvSpPr/>
              <p:nvPr/>
            </p:nvSpPr>
            <p:spPr>
              <a:xfrm>
                <a:off x="697680" y="1341468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26" name="Group 18"/>
            <p:cNvGrpSpPr/>
            <p:nvPr/>
          </p:nvGrpSpPr>
          <p:grpSpPr>
            <a:xfrm>
              <a:off x="10939680" y="13414680"/>
              <a:ext cx="10241280" cy="12992760"/>
              <a:chOff x="10939680" y="13414680"/>
              <a:chExt cx="10241280" cy="12992760"/>
            </a:xfrm>
          </p:grpSpPr>
          <p:sp>
            <p:nvSpPr>
              <p:cNvPr id="127" name="Freeform 19"/>
              <p:cNvSpPr/>
              <p:nvPr/>
            </p:nvSpPr>
            <p:spPr>
              <a:xfrm>
                <a:off x="10939680" y="135514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ecece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8" name="TextBox 20"/>
              <p:cNvSpPr/>
              <p:nvPr/>
            </p:nvSpPr>
            <p:spPr>
              <a:xfrm>
                <a:off x="10939680" y="1341468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r>
                  <a:rPr b="0" lang="en-US" sz="1829" spc="-1" strike="noStrike">
                    <a:solidFill>
                      <a:srgbClr val="ffffff"/>
                    </a:solidFill>
                    <a:latin typeface="Teko Light"/>
                    <a:ea typeface="Teko Light"/>
                  </a:rPr>
                  <a:t>  </a:t>
                </a:r>
                <a:endParaRPr b="0" lang="fr-FR" sz="1829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9" name="Group 21"/>
            <p:cNvGrpSpPr/>
            <p:nvPr/>
          </p:nvGrpSpPr>
          <p:grpSpPr>
            <a:xfrm>
              <a:off x="21181680" y="13414680"/>
              <a:ext cx="10241280" cy="12992760"/>
              <a:chOff x="21181680" y="13414680"/>
              <a:chExt cx="10241280" cy="12992760"/>
            </a:xfrm>
          </p:grpSpPr>
          <p:sp>
            <p:nvSpPr>
              <p:cNvPr id="130" name="Freeform 22"/>
              <p:cNvSpPr/>
              <p:nvPr/>
            </p:nvSpPr>
            <p:spPr>
              <a:xfrm>
                <a:off x="21181680" y="135514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1" name="TextBox 23"/>
              <p:cNvSpPr/>
              <p:nvPr/>
            </p:nvSpPr>
            <p:spPr>
              <a:xfrm>
                <a:off x="21181680" y="1341468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32" name="Group 24"/>
            <p:cNvGrpSpPr/>
            <p:nvPr/>
          </p:nvGrpSpPr>
          <p:grpSpPr>
            <a:xfrm>
              <a:off x="31340520" y="13414680"/>
              <a:ext cx="10241280" cy="12992760"/>
              <a:chOff x="31340520" y="13414680"/>
              <a:chExt cx="10241280" cy="12992760"/>
            </a:xfrm>
          </p:grpSpPr>
          <p:sp>
            <p:nvSpPr>
              <p:cNvPr id="133" name="Freeform 25"/>
              <p:cNvSpPr/>
              <p:nvPr/>
            </p:nvSpPr>
            <p:spPr>
              <a:xfrm>
                <a:off x="31340520" y="135514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ecece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4" name="TextBox 26"/>
              <p:cNvSpPr/>
              <p:nvPr/>
            </p:nvSpPr>
            <p:spPr>
              <a:xfrm>
                <a:off x="31340520" y="1341468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35" name="Freeform 27"/>
            <p:cNvSpPr/>
            <p:nvPr/>
          </p:nvSpPr>
          <p:spPr>
            <a:xfrm>
              <a:off x="703080" y="18198360"/>
              <a:ext cx="10235880" cy="7355520"/>
            </a:xfrm>
            <a:custGeom>
              <a:avLst/>
              <a:gdLst>
                <a:gd name="textAreaLeft" fmla="*/ 0 w 10235880"/>
                <a:gd name="textAreaRight" fmla="*/ 10236600 w 10235880"/>
                <a:gd name="textAreaTop" fmla="*/ 0 h 7355520"/>
                <a:gd name="textAreaBottom" fmla="*/ 7356240 h 7355520"/>
              </a:gdLst>
              <a:ahLst/>
              <a:rect l="textAreaLeft" t="textAreaTop" r="textAreaRight" b="textAreaBottom"/>
              <a:pathLst>
                <a:path w="13648827" h="9808106">
                  <a:moveTo>
                    <a:pt x="0" y="0"/>
                  </a:moveTo>
                  <a:lnTo>
                    <a:pt x="13648827" y="0"/>
                  </a:lnTo>
                  <a:lnTo>
                    <a:pt x="13648827" y="9808106"/>
                  </a:lnTo>
                  <a:lnTo>
                    <a:pt x="0" y="98081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36" name="Freeform 28"/>
            <p:cNvSpPr/>
            <p:nvPr/>
          </p:nvSpPr>
          <p:spPr>
            <a:xfrm>
              <a:off x="705600" y="20601000"/>
              <a:ext cx="10223640" cy="5806440"/>
            </a:xfrm>
            <a:custGeom>
              <a:avLst/>
              <a:gdLst>
                <a:gd name="textAreaLeft" fmla="*/ 0 w 10223640"/>
                <a:gd name="textAreaRight" fmla="*/ 10224360 w 10223640"/>
                <a:gd name="textAreaTop" fmla="*/ 0 h 5806440"/>
                <a:gd name="textAreaBottom" fmla="*/ 5807160 h 5806440"/>
              </a:gdLst>
              <a:ahLst/>
              <a:rect l="textAreaLeft" t="textAreaTop" r="textAreaRight" b="textAreaBottom"/>
              <a:pathLst>
                <a:path w="13632624" h="7742883">
                  <a:moveTo>
                    <a:pt x="0" y="0"/>
                  </a:moveTo>
                  <a:lnTo>
                    <a:pt x="13632625" y="0"/>
                  </a:lnTo>
                  <a:lnTo>
                    <a:pt x="13632625" y="7742882"/>
                  </a:lnTo>
                  <a:lnTo>
                    <a:pt x="0" y="774288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37" name="Freeform 29"/>
            <p:cNvSpPr/>
            <p:nvPr/>
          </p:nvSpPr>
          <p:spPr>
            <a:xfrm rot="10760400">
              <a:off x="11218680" y="13714560"/>
              <a:ext cx="9477720" cy="1946520"/>
            </a:xfrm>
            <a:custGeom>
              <a:avLst/>
              <a:gdLst>
                <a:gd name="textAreaLeft" fmla="*/ 0 w 9477720"/>
                <a:gd name="textAreaRight" fmla="*/ 9478440 w 9477720"/>
                <a:gd name="textAreaTop" fmla="*/ 0 h 1946520"/>
                <a:gd name="textAreaBottom" fmla="*/ 1947240 h 1946520"/>
              </a:gdLst>
              <a:ahLst/>
              <a:rect l="textAreaLeft" t="textAreaTop" r="textAreaRight" b="textAreaBottom"/>
              <a:pathLst>
                <a:path w="12638106" h="2596556">
                  <a:moveTo>
                    <a:pt x="0" y="0"/>
                  </a:moveTo>
                  <a:lnTo>
                    <a:pt x="12638106" y="0"/>
                  </a:lnTo>
                  <a:lnTo>
                    <a:pt x="12638106" y="2596556"/>
                  </a:lnTo>
                  <a:lnTo>
                    <a:pt x="0" y="259655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38" name="Freeform 30"/>
            <p:cNvSpPr/>
            <p:nvPr/>
          </p:nvSpPr>
          <p:spPr>
            <a:xfrm>
              <a:off x="1135080" y="18041040"/>
              <a:ext cx="9080280" cy="8366400"/>
            </a:xfrm>
            <a:custGeom>
              <a:avLst/>
              <a:gdLst>
                <a:gd name="textAreaLeft" fmla="*/ 0 w 9080280"/>
                <a:gd name="textAreaRight" fmla="*/ 9081000 w 9080280"/>
                <a:gd name="textAreaTop" fmla="*/ 0 h 8366400"/>
                <a:gd name="textAreaBottom" fmla="*/ 8367120 h 8366400"/>
              </a:gdLst>
              <a:ahLst/>
              <a:rect l="textAreaLeft" t="textAreaTop" r="textAreaRight" b="textAreaBottom"/>
              <a:pathLst>
                <a:path w="12107922" h="11156037">
                  <a:moveTo>
                    <a:pt x="0" y="0"/>
                  </a:moveTo>
                  <a:lnTo>
                    <a:pt x="12107922" y="0"/>
                  </a:lnTo>
                  <a:lnTo>
                    <a:pt x="12107922" y="11156037"/>
                  </a:lnTo>
                  <a:lnTo>
                    <a:pt x="0" y="1115603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39" name="Freeform 31"/>
            <p:cNvSpPr/>
            <p:nvPr/>
          </p:nvSpPr>
          <p:spPr>
            <a:xfrm>
              <a:off x="12122280" y="18955440"/>
              <a:ext cx="8979120" cy="7887960"/>
            </a:xfrm>
            <a:custGeom>
              <a:avLst/>
              <a:gdLst>
                <a:gd name="textAreaLeft" fmla="*/ 0 w 8979120"/>
                <a:gd name="textAreaRight" fmla="*/ 8979840 w 8979120"/>
                <a:gd name="textAreaTop" fmla="*/ 0 h 7887960"/>
                <a:gd name="textAreaBottom" fmla="*/ 7888680 h 7887960"/>
              </a:gdLst>
              <a:ahLst/>
              <a:rect l="textAreaLeft" t="textAreaTop" r="textAreaRight" b="textAreaBottom"/>
              <a:pathLst>
                <a:path w="11972933" h="10518322">
                  <a:moveTo>
                    <a:pt x="0" y="0"/>
                  </a:moveTo>
                  <a:lnTo>
                    <a:pt x="11972933" y="0"/>
                  </a:lnTo>
                  <a:lnTo>
                    <a:pt x="11972933" y="10518322"/>
                  </a:lnTo>
                  <a:lnTo>
                    <a:pt x="0" y="1051832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0" name="Freeform 32"/>
            <p:cNvSpPr/>
            <p:nvPr/>
          </p:nvSpPr>
          <p:spPr>
            <a:xfrm>
              <a:off x="20465280" y="13592880"/>
              <a:ext cx="11438640" cy="8557560"/>
            </a:xfrm>
            <a:custGeom>
              <a:avLst/>
              <a:gdLst>
                <a:gd name="textAreaLeft" fmla="*/ 0 w 11438640"/>
                <a:gd name="textAreaRight" fmla="*/ 11439360 w 11438640"/>
                <a:gd name="textAreaTop" fmla="*/ 0 h 8557560"/>
                <a:gd name="textAreaBottom" fmla="*/ 8558280 h 8557560"/>
              </a:gdLst>
              <a:ahLst/>
              <a:rect l="textAreaLeft" t="textAreaTop" r="textAreaRight" b="textAreaBottom"/>
              <a:pathLst>
                <a:path w="15252348" h="11410895">
                  <a:moveTo>
                    <a:pt x="0" y="0"/>
                  </a:moveTo>
                  <a:lnTo>
                    <a:pt x="15252348" y="0"/>
                  </a:lnTo>
                  <a:lnTo>
                    <a:pt x="15252348" y="11410895"/>
                  </a:lnTo>
                  <a:lnTo>
                    <a:pt x="0" y="1141089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141" name="Group 33"/>
            <p:cNvGrpSpPr/>
            <p:nvPr/>
          </p:nvGrpSpPr>
          <p:grpSpPr>
            <a:xfrm>
              <a:off x="72000" y="56160"/>
              <a:ext cx="5324400" cy="4687920"/>
              <a:chOff x="72000" y="56160"/>
              <a:chExt cx="5324400" cy="4687920"/>
            </a:xfrm>
          </p:grpSpPr>
          <p:sp>
            <p:nvSpPr>
              <p:cNvPr id="142" name="Freeform 34"/>
              <p:cNvSpPr/>
              <p:nvPr/>
            </p:nvSpPr>
            <p:spPr>
              <a:xfrm rot="180600">
                <a:off x="184680" y="186840"/>
                <a:ext cx="5099040" cy="4426200"/>
              </a:xfrm>
              <a:custGeom>
                <a:avLst/>
                <a:gdLst>
                  <a:gd name="textAreaLeft" fmla="*/ 0 w 5099040"/>
                  <a:gd name="textAreaRight" fmla="*/ 5099760 w 5099040"/>
                  <a:gd name="textAreaTop" fmla="*/ 0 h 4426200"/>
                  <a:gd name="textAreaBottom" fmla="*/ 4426920 h 4426200"/>
                </a:gdLst>
                <a:ahLst/>
                <a:rect l="textAreaLeft" t="textAreaTop" r="textAreaRight" b="textAreaBottom"/>
                <a:pathLst>
                  <a:path w="1069340" h="928243">
                    <a:moveTo>
                      <a:pt x="704977" y="0"/>
                    </a:moveTo>
                    <a:cubicBezTo>
                      <a:pt x="570484" y="0"/>
                      <a:pt x="436626" y="16256"/>
                      <a:pt x="303530" y="35941"/>
                    </a:cubicBezTo>
                    <a:cubicBezTo>
                      <a:pt x="251460" y="43561"/>
                      <a:pt x="190500" y="46101"/>
                      <a:pt x="143510" y="72771"/>
                    </a:cubicBezTo>
                    <a:cubicBezTo>
                      <a:pt x="30480" y="136271"/>
                      <a:pt x="7620" y="269621"/>
                      <a:pt x="3810" y="387731"/>
                    </a:cubicBezTo>
                    <a:cubicBezTo>
                      <a:pt x="0" y="509651"/>
                      <a:pt x="24130" y="636651"/>
                      <a:pt x="81280" y="744601"/>
                    </a:cubicBezTo>
                    <a:cubicBezTo>
                      <a:pt x="149225" y="875411"/>
                      <a:pt x="284480" y="928243"/>
                      <a:pt x="432054" y="928243"/>
                    </a:cubicBezTo>
                    <a:cubicBezTo>
                      <a:pt x="651383" y="928243"/>
                      <a:pt x="897890" y="811403"/>
                      <a:pt x="990600" y="659511"/>
                    </a:cubicBezTo>
                    <a:cubicBezTo>
                      <a:pt x="1047750" y="566801"/>
                      <a:pt x="1066800" y="462661"/>
                      <a:pt x="1068070" y="354711"/>
                    </a:cubicBezTo>
                    <a:cubicBezTo>
                      <a:pt x="1069340" y="291211"/>
                      <a:pt x="1060450" y="227711"/>
                      <a:pt x="1046480" y="165481"/>
                    </a:cubicBezTo>
                    <a:cubicBezTo>
                      <a:pt x="1032510" y="104521"/>
                      <a:pt x="1013460" y="54991"/>
                      <a:pt x="951230" y="28321"/>
                    </a:cubicBezTo>
                    <a:cubicBezTo>
                      <a:pt x="918210" y="15621"/>
                      <a:pt x="883920" y="10541"/>
                      <a:pt x="848360" y="6731"/>
                    </a:cubicBezTo>
                    <a:cubicBezTo>
                      <a:pt x="800481" y="2032"/>
                      <a:pt x="752602" y="0"/>
                      <a:pt x="704977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43" name="Freeform 35"/>
            <p:cNvSpPr/>
            <p:nvPr/>
          </p:nvSpPr>
          <p:spPr>
            <a:xfrm>
              <a:off x="1856160" y="89640"/>
              <a:ext cx="10265400" cy="9376920"/>
            </a:xfrm>
            <a:custGeom>
              <a:avLst/>
              <a:gdLst>
                <a:gd name="textAreaLeft" fmla="*/ 0 w 10265400"/>
                <a:gd name="textAreaRight" fmla="*/ 10266120 w 10265400"/>
                <a:gd name="textAreaTop" fmla="*/ 0 h 9376920"/>
                <a:gd name="textAreaBottom" fmla="*/ 9377640 h 9376920"/>
              </a:gdLst>
              <a:ahLst/>
              <a:rect l="textAreaLeft" t="textAreaTop" r="textAreaRight" b="textAreaBottom"/>
              <a:pathLst>
                <a:path w="13688238" h="12503510">
                  <a:moveTo>
                    <a:pt x="0" y="0"/>
                  </a:moveTo>
                  <a:lnTo>
                    <a:pt x="13688238" y="0"/>
                  </a:lnTo>
                  <a:lnTo>
                    <a:pt x="13688238" y="12503509"/>
                  </a:lnTo>
                  <a:lnTo>
                    <a:pt x="0" y="1250350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0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144" name="Group 36"/>
            <p:cNvGrpSpPr/>
            <p:nvPr/>
          </p:nvGrpSpPr>
          <p:grpSpPr>
            <a:xfrm>
              <a:off x="2597760" y="8817480"/>
              <a:ext cx="6240240" cy="1162440"/>
              <a:chOff x="2597760" y="8817480"/>
              <a:chExt cx="6240240" cy="1162440"/>
            </a:xfrm>
          </p:grpSpPr>
          <p:sp>
            <p:nvSpPr>
              <p:cNvPr id="145" name="Freeform 37"/>
              <p:cNvSpPr/>
              <p:nvPr/>
            </p:nvSpPr>
            <p:spPr>
              <a:xfrm>
                <a:off x="2597760" y="8954280"/>
                <a:ext cx="6240240" cy="1025280"/>
              </a:xfrm>
              <a:custGeom>
                <a:avLst/>
                <a:gdLst>
                  <a:gd name="textAreaLeft" fmla="*/ 0 w 6240240"/>
                  <a:gd name="textAreaRight" fmla="*/ 6240960 w 6240240"/>
                  <a:gd name="textAreaTop" fmla="*/ 0 h 1025280"/>
                  <a:gd name="textAreaBottom" fmla="*/ 1026000 h 1025280"/>
                </a:gdLst>
                <a:ahLst/>
                <a:rect l="textAreaLeft" t="textAreaTop" r="textAreaRight" b="textAreaBottom"/>
                <a:pathLst>
                  <a:path w="1737723" h="285721">
                    <a:moveTo>
                      <a:pt x="0" y="0"/>
                    </a:moveTo>
                    <a:lnTo>
                      <a:pt x="1737723" y="0"/>
                    </a:lnTo>
                    <a:lnTo>
                      <a:pt x="1737723" y="285721"/>
                    </a:lnTo>
                    <a:lnTo>
                      <a:pt x="0" y="285721"/>
                    </a:lnTo>
                    <a:close/>
                  </a:path>
                </a:pathLst>
              </a:custGeom>
              <a:solidFill>
                <a:srgbClr val="ecece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46" name="TextBox 38"/>
              <p:cNvSpPr/>
              <p:nvPr/>
            </p:nvSpPr>
            <p:spPr>
              <a:xfrm>
                <a:off x="2597760" y="8817480"/>
                <a:ext cx="6240240" cy="1162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47" name="Freeform 39"/>
            <p:cNvSpPr/>
            <p:nvPr/>
          </p:nvSpPr>
          <p:spPr>
            <a:xfrm>
              <a:off x="10973880" y="5878080"/>
              <a:ext cx="9542520" cy="7682040"/>
            </a:xfrm>
            <a:custGeom>
              <a:avLst/>
              <a:gdLst>
                <a:gd name="textAreaLeft" fmla="*/ 0 w 9542520"/>
                <a:gd name="textAreaRight" fmla="*/ 9543240 w 9542520"/>
                <a:gd name="textAreaTop" fmla="*/ 0 h 7682040"/>
                <a:gd name="textAreaBottom" fmla="*/ 7682760 h 7682040"/>
              </a:gdLst>
              <a:ahLst/>
              <a:rect l="textAreaLeft" t="textAreaTop" r="textAreaRight" b="textAreaBottom"/>
              <a:pathLst>
                <a:path w="12724158" h="10243748">
                  <a:moveTo>
                    <a:pt x="0" y="0"/>
                  </a:moveTo>
                  <a:lnTo>
                    <a:pt x="12724158" y="0"/>
                  </a:lnTo>
                  <a:lnTo>
                    <a:pt x="12724158" y="10243749"/>
                  </a:lnTo>
                  <a:lnTo>
                    <a:pt x="0" y="1024374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8" name="Freeform 40"/>
            <p:cNvSpPr/>
            <p:nvPr/>
          </p:nvSpPr>
          <p:spPr>
            <a:xfrm>
              <a:off x="21504600" y="1885320"/>
              <a:ext cx="9826920" cy="12040560"/>
            </a:xfrm>
            <a:custGeom>
              <a:avLst/>
              <a:gdLst>
                <a:gd name="textAreaLeft" fmla="*/ 0 w 9826920"/>
                <a:gd name="textAreaRight" fmla="*/ 9827640 w 9826920"/>
                <a:gd name="textAreaTop" fmla="*/ 0 h 12040560"/>
                <a:gd name="textAreaBottom" fmla="*/ 12041280 h 12040560"/>
              </a:gdLst>
              <a:ahLst/>
              <a:rect l="textAreaLeft" t="textAreaTop" r="textAreaRight" b="textAreaBottom"/>
              <a:pathLst>
                <a:path w="13103607" h="16054895">
                  <a:moveTo>
                    <a:pt x="0" y="0"/>
                  </a:moveTo>
                  <a:lnTo>
                    <a:pt x="13103607" y="0"/>
                  </a:lnTo>
                  <a:lnTo>
                    <a:pt x="13103607" y="16054895"/>
                  </a:lnTo>
                  <a:lnTo>
                    <a:pt x="0" y="1605489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9" name="Freeform 41"/>
            <p:cNvSpPr/>
            <p:nvPr/>
          </p:nvSpPr>
          <p:spPr>
            <a:xfrm flipH="1">
              <a:off x="31451760" y="905760"/>
              <a:ext cx="10129320" cy="8266680"/>
            </a:xfrm>
            <a:custGeom>
              <a:avLst/>
              <a:gdLst>
                <a:gd name="textAreaLeft" fmla="*/ 360 w 10129320"/>
                <a:gd name="textAreaRight" fmla="*/ 10130400 w 10129320"/>
                <a:gd name="textAreaTop" fmla="*/ 0 h 8266680"/>
                <a:gd name="textAreaBottom" fmla="*/ 8267400 h 8266680"/>
              </a:gdLst>
              <a:ahLst/>
              <a:rect l="textAreaLeft" t="textAreaTop" r="textAreaRight" b="textAreaBottom"/>
              <a:pathLst>
                <a:path w="13506864" h="11023224">
                  <a:moveTo>
                    <a:pt x="13506864" y="0"/>
                  </a:moveTo>
                  <a:lnTo>
                    <a:pt x="0" y="0"/>
                  </a:lnTo>
                  <a:lnTo>
                    <a:pt x="0" y="11023224"/>
                  </a:lnTo>
                  <a:lnTo>
                    <a:pt x="13506864" y="11023224"/>
                  </a:lnTo>
                  <a:lnTo>
                    <a:pt x="13506864" y="0"/>
                  </a:lnTo>
                  <a:close/>
                </a:path>
              </a:pathLst>
            </a:custGeom>
            <a:blipFill rotWithShape="0">
              <a:blip r:embed="rId1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0" name="Freeform 42"/>
            <p:cNvSpPr/>
            <p:nvPr/>
          </p:nvSpPr>
          <p:spPr>
            <a:xfrm flipH="1">
              <a:off x="31339800" y="19168200"/>
              <a:ext cx="10101240" cy="7558560"/>
            </a:xfrm>
            <a:custGeom>
              <a:avLst/>
              <a:gdLst>
                <a:gd name="textAreaLeft" fmla="*/ 360 w 10101240"/>
                <a:gd name="textAreaRight" fmla="*/ 10102320 w 10101240"/>
                <a:gd name="textAreaTop" fmla="*/ 0 h 7558560"/>
                <a:gd name="textAreaBottom" fmla="*/ 7559280 h 7558560"/>
              </a:gdLst>
              <a:ahLst/>
              <a:rect l="textAreaLeft" t="textAreaTop" r="textAreaRight" b="textAreaBottom"/>
              <a:pathLst>
                <a:path w="13469223" h="10078818">
                  <a:moveTo>
                    <a:pt x="13469223" y="0"/>
                  </a:moveTo>
                  <a:lnTo>
                    <a:pt x="0" y="0"/>
                  </a:lnTo>
                  <a:lnTo>
                    <a:pt x="0" y="10078818"/>
                  </a:lnTo>
                  <a:lnTo>
                    <a:pt x="13469223" y="10078818"/>
                  </a:lnTo>
                  <a:lnTo>
                    <a:pt x="13469223" y="0"/>
                  </a:lnTo>
                  <a:close/>
                </a:path>
              </a:pathLst>
            </a:custGeom>
            <a:blipFill rotWithShape="0">
              <a:blip r:embed="rId1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151" name="Group 43"/>
            <p:cNvGrpSpPr/>
            <p:nvPr/>
          </p:nvGrpSpPr>
          <p:grpSpPr>
            <a:xfrm>
              <a:off x="28595520" y="26919360"/>
              <a:ext cx="2288160" cy="2288160"/>
              <a:chOff x="28595520" y="26919360"/>
              <a:chExt cx="2288160" cy="2288160"/>
            </a:xfrm>
          </p:grpSpPr>
          <p:sp>
            <p:nvSpPr>
              <p:cNvPr id="152" name="Freeform 44"/>
              <p:cNvSpPr/>
              <p:nvPr/>
            </p:nvSpPr>
            <p:spPr>
              <a:xfrm>
                <a:off x="28595520" y="2691936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54545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53" name="TextBox 45"/>
              <p:cNvSpPr/>
              <p:nvPr/>
            </p:nvSpPr>
            <p:spPr>
              <a:xfrm>
                <a:off x="28595520" y="2708028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pPr algn="ctr" defTabSz="914400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54" name="Freeform 46"/>
            <p:cNvSpPr/>
            <p:nvPr/>
          </p:nvSpPr>
          <p:spPr>
            <a:xfrm>
              <a:off x="28947240" y="27248400"/>
              <a:ext cx="1585080" cy="1630080"/>
            </a:xfrm>
            <a:custGeom>
              <a:avLst/>
              <a:gdLst>
                <a:gd name="textAreaLeft" fmla="*/ 0 w 1585080"/>
                <a:gd name="textAreaRight" fmla="*/ 1585800 w 1585080"/>
                <a:gd name="textAreaTop" fmla="*/ 0 h 1630080"/>
                <a:gd name="textAreaBottom" fmla="*/ 1630800 h 1630080"/>
              </a:gdLst>
              <a:ahLst/>
              <a:rect l="textAreaLeft" t="textAreaTop" r="textAreaRight" b="textAreaBottom"/>
              <a:pathLst>
                <a:path w="2114224" h="2174630">
                  <a:moveTo>
                    <a:pt x="0" y="0"/>
                  </a:moveTo>
                  <a:lnTo>
                    <a:pt x="2114224" y="0"/>
                  </a:lnTo>
                  <a:lnTo>
                    <a:pt x="2114224" y="2174630"/>
                  </a:lnTo>
                  <a:lnTo>
                    <a:pt x="0" y="217463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55" name="TextBox 56"/>
          <p:cNvSpPr/>
          <p:nvPr/>
        </p:nvSpPr>
        <p:spPr>
          <a:xfrm>
            <a:off x="38902680" y="19850040"/>
            <a:ext cx="182412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851"/>
              </a:lnSpc>
            </a:pPr>
            <a:r>
              <a:rPr b="1" lang="en-US" sz="4500" spc="-1" strike="noStrike">
                <a:solidFill>
                  <a:srgbClr val="000000"/>
                </a:solidFill>
                <a:latin typeface="Teko Bold"/>
                <a:ea typeface="Teko Bold"/>
              </a:rPr>
              <a:t>Y. (Iraq)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58"/>
          <p:cNvSpPr/>
          <p:nvPr/>
        </p:nvSpPr>
        <p:spPr>
          <a:xfrm>
            <a:off x="17460000" y="5973480"/>
            <a:ext cx="312552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301"/>
              </a:lnSpc>
            </a:pPr>
            <a:r>
              <a:rPr b="0" lang="en-US" sz="5300" spc="-1" strike="noStrike">
                <a:solidFill>
                  <a:srgbClr val="000000"/>
                </a:solidFill>
                <a:latin typeface="Teko"/>
                <a:ea typeface="Teko"/>
              </a:rPr>
              <a:t>(</a:t>
            </a:r>
            <a:r>
              <a:rPr b="1" lang="en-US" sz="5300" spc="-1" strike="noStrike">
                <a:solidFill>
                  <a:srgbClr val="000000"/>
                </a:solidFill>
                <a:latin typeface="Teko Bold"/>
                <a:ea typeface="Teko Bold"/>
              </a:rPr>
              <a:t>Mc 12</a:t>
            </a:r>
            <a:r>
              <a:rPr b="0" lang="en-US" sz="5300" spc="-1" strike="noStrike">
                <a:solidFill>
                  <a:srgbClr val="000000"/>
                </a:solidFill>
                <a:latin typeface="Teko"/>
                <a:ea typeface="Teko"/>
              </a:rPr>
              <a:t>,44)</a:t>
            </a:r>
            <a:endParaRPr b="0" lang="fr-FR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60"/>
          <p:cNvSpPr/>
          <p:nvPr/>
        </p:nvSpPr>
        <p:spPr>
          <a:xfrm>
            <a:off x="545040" y="3479400"/>
            <a:ext cx="41238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926"/>
              </a:lnSpc>
            </a:pPr>
            <a:r>
              <a:rPr b="0" lang="en-US" sz="3930" spc="-316" strike="noStrike">
                <a:solidFill>
                  <a:srgbClr val="fcfcfc"/>
                </a:solidFill>
                <a:latin typeface="Lazydog"/>
                <a:ea typeface="Lazydog"/>
              </a:rPr>
              <a:t>NOVEMBRE 2024</a:t>
            </a:r>
            <a:endParaRPr b="0" lang="fr-FR" sz="39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96840" y="693720"/>
            <a:ext cx="5338440" cy="281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1061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100" spc="-1" strike="noStrike">
                <a:solidFill>
                  <a:srgbClr val="ffffff"/>
                </a:solidFill>
                <a:latin typeface="One Little Font Full Bold"/>
                <a:ea typeface="One Little Font Full Bold"/>
              </a:rPr>
              <a:t>Parole</a:t>
            </a:r>
            <a:endParaRPr b="0" lang="fr-FR" sz="1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1061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100" spc="-1" strike="noStrike">
                <a:solidFill>
                  <a:srgbClr val="ffffff"/>
                </a:solidFill>
                <a:latin typeface="One Little Font Full Bold"/>
                <a:ea typeface="One Little Font Full Bold"/>
              </a:rPr>
              <a:t>de Vie</a:t>
            </a:r>
            <a:endParaRPr b="0" lang="fr-FR" sz="1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11395080" y="1351080"/>
            <a:ext cx="9199080" cy="44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01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100" spc="-1" strike="noStrike">
                <a:solidFill>
                  <a:srgbClr val="000000"/>
                </a:solidFill>
                <a:latin typeface="Oswald Bold"/>
                <a:ea typeface="Oswald Bold"/>
              </a:rPr>
              <a:t> </a:t>
            </a:r>
            <a:r>
              <a:rPr b="1" lang="fr-FR" sz="6100" spc="-1" strike="noStrike">
                <a:solidFill>
                  <a:srgbClr val="000000"/>
                </a:solidFill>
                <a:latin typeface="Oswald Bold"/>
                <a:ea typeface="Oswald Bold"/>
              </a:rPr>
              <a:t>«</a:t>
            </a:r>
            <a:r>
              <a:rPr b="1" lang="fr-FR" sz="6100" spc="-1" strike="noStrike">
                <a:solidFill>
                  <a:srgbClr val="000000"/>
                </a:solidFill>
                <a:latin typeface="Calibri"/>
                <a:ea typeface="Oswald Bold"/>
              </a:rPr>
              <a:t>Elle</a:t>
            </a:r>
            <a:r>
              <a:rPr b="0" lang="fr-FR" sz="6100" spc="-1" strike="noStrike">
                <a:solidFill>
                  <a:srgbClr val="000000"/>
                </a:solidFill>
                <a:latin typeface="Calibri"/>
                <a:ea typeface="Oswald Bold"/>
              </a:rPr>
              <a:t> (cette veuve)</a:t>
            </a:r>
            <a:r>
              <a:rPr b="1" lang="fr-FR" sz="6100" spc="-1" strike="noStrike">
                <a:solidFill>
                  <a:srgbClr val="000000"/>
                </a:solidFill>
                <a:latin typeface="Calibri"/>
                <a:ea typeface="Oswald Bold"/>
              </a:rPr>
              <a:t> </a:t>
            </a:r>
            <a:endParaRPr b="0" lang="fr-FR" sz="6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701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6100" spc="-1" strike="noStrike">
                <a:solidFill>
                  <a:srgbClr val="000000"/>
                </a:solidFill>
                <a:latin typeface="Calibri"/>
                <a:ea typeface="Oswald Bold"/>
              </a:rPr>
              <a:t>dans sa pauvreté a donné tout ce qu’elle avait pour pouvoir vivre </a:t>
            </a:r>
            <a:r>
              <a:rPr b="0" lang="fr-FR" sz="6100" spc="-1" strike="noStrike">
                <a:solidFill>
                  <a:srgbClr val="000000"/>
                </a:solidFill>
                <a:latin typeface="Calibri"/>
                <a:ea typeface="Oswald Bold"/>
              </a:rPr>
              <a:t>(tout son trésor)</a:t>
            </a:r>
            <a:r>
              <a:rPr b="1" lang="fr-FR" sz="6100" spc="-1" strike="noStrike">
                <a:solidFill>
                  <a:srgbClr val="000000"/>
                </a:solidFill>
                <a:latin typeface="Calibri"/>
                <a:ea typeface="Oswald Bold"/>
              </a:rPr>
              <a:t> ».</a:t>
            </a:r>
            <a:endParaRPr b="0" lang="fr-FR" sz="6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660240" y="9432720"/>
            <a:ext cx="10234440" cy="357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635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9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</a:t>
            </a:r>
            <a:r>
              <a:rPr b="0" lang="fr-FR" sz="49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Jésus se trouve dans le temple de Jérusalem où il y a beaucoup de monde. Et voilà qu’</a:t>
            </a:r>
            <a:r>
              <a:rPr b="0" lang="fr-FR" sz="49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une pauvre veuve dépose dans le panier des offrandes deux pièces de monnaie.</a:t>
            </a:r>
            <a:br>
              <a:rPr sz="4900"/>
            </a:br>
            <a:r>
              <a:rPr b="0" lang="fr-FR" sz="4900" spc="-1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Jésus retrouve ses disciples</a:t>
            </a:r>
            <a:r>
              <a:rPr b="0" lang="fr-FR" sz="49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et il leur dit : 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216000" y="13362120"/>
            <a:ext cx="10512000" cy="59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8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9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  </a:t>
            </a:r>
            <a:r>
              <a:rPr b="0" lang="fr-FR" sz="49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« Alors, partageons et mettons à la disposition de ceux qui sont dans le besoin ce que nous avons: </a:t>
            </a:r>
            <a:r>
              <a:rPr b="1" lang="fr-FR" sz="49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un sourire, notre temps, nos biens et nos « savoir-faire ».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58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9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 </a:t>
            </a:r>
            <a:r>
              <a:rPr b="0" lang="fr-FR" sz="49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Ayant tout donné, par amour, oui on est pauvres et même on est vides, (…), libres, avec un coeur pur »[1].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21755160" y="1410120"/>
            <a:ext cx="8560800" cy="438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749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</a:t>
            </a:r>
            <a:r>
              <a:rPr b="0" lang="en-US" sz="50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Cette Parole de vie, avant tout, nous invite à</a:t>
            </a: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 </a:t>
            </a:r>
            <a:r>
              <a:rPr b="1" lang="fr-FR" sz="50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renouveler toute notre confiance dans l’amour de Dieu pour aller voir au-delà des apparences, </a:t>
            </a: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sans juger, en valorisant chacun et chacune...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11990520" y="14008320"/>
            <a:ext cx="8535600" cy="192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74600" bIns="45000" anchor="t">
            <a:noAutofit/>
          </a:bodyPr>
          <a:p>
            <a:pPr>
              <a:lnSpc>
                <a:spcPct val="8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6000" spc="-1" strike="noStrike">
                <a:solidFill>
                  <a:srgbClr val="fcfcfc"/>
                </a:solidFill>
                <a:latin typeface="Calibri"/>
                <a:ea typeface="Teko Light Bold"/>
              </a:rPr>
              <a:t>Un PANTALON tout neuf</a:t>
            </a:r>
            <a:r>
              <a:rPr b="0" lang="fr-FR" sz="6000" spc="-1" strike="noStrike">
                <a:solidFill>
                  <a:srgbClr val="fcfcfc"/>
                </a:solidFill>
                <a:latin typeface="Teko Light Bold"/>
                <a:ea typeface="Teko Light Bold"/>
              </a:rPr>
              <a:t> 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11052000" y="15624000"/>
            <a:ext cx="9880200" cy="447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8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900" spc="-1" strike="noStrike">
                <a:solidFill>
                  <a:srgbClr val="232629"/>
                </a:solidFill>
                <a:latin typeface="29LT Bukra Condensed"/>
                <a:ea typeface="29LT Bukra Condensed"/>
              </a:rPr>
              <a:t> </a:t>
            </a:r>
            <a:r>
              <a:rPr b="0" lang="fr-FR" sz="4900" spc="-1" strike="noStrike">
                <a:solidFill>
                  <a:srgbClr val="232629"/>
                </a:solidFill>
                <a:latin typeface="29LT Bukra Condensed"/>
                <a:ea typeface="29LT Bukra Condensed"/>
              </a:rPr>
              <a:t>J’avais reçu un pantalon qui était trop grand pour moi. </a:t>
            </a:r>
            <a:r>
              <a:rPr b="1" lang="fr-FR" sz="4900" spc="-1" strike="noStrike">
                <a:solidFill>
                  <a:srgbClr val="232629"/>
                </a:solidFill>
                <a:latin typeface="Calibri"/>
                <a:ea typeface="29LT Bukra Condensed"/>
              </a:rPr>
              <a:t>Je ne voyais pas quand je pourrais le porter. E</a:t>
            </a:r>
            <a:r>
              <a:rPr b="1" lang="fr-FR" sz="4900" spc="-1" strike="noStrike">
                <a:solidFill>
                  <a:srgbClr val="232629"/>
                </a:solidFill>
                <a:latin typeface="Calibri"/>
                <a:ea typeface="29LT Bukra Condensed Bold"/>
              </a:rPr>
              <a:t>t pourtant je n’en avais qu’un seul  pour tous les jours, qui était plein de trous et tout rapiécé !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32004000" y="9027720"/>
            <a:ext cx="8611920" cy="41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74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54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</a:t>
            </a:r>
            <a:r>
              <a:rPr b="0" lang="fr-FR" sz="5400" spc="-1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Cette veuve a une très grande confiance en l’amour de Dieu. Et elle </a:t>
            </a:r>
            <a:r>
              <a:rPr b="0" lang="fr-FR" sz="54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 </a:t>
            </a:r>
            <a:r>
              <a:rPr b="1" lang="fr-FR" sz="54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désire donner tout ce qu’elle peut</a:t>
            </a:r>
            <a:r>
              <a:rPr b="0" lang="fr-FR" sz="54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 à celui ou celle qui est plus pauvre qu’elle.  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21296160" y="21597480"/>
            <a:ext cx="9666000" cy="530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9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52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Nous nous sommes retrouvés dans notre groupe, ces derniers jours, pour mettre en commun les besoins de ceux que nous connaissions autour de nous. </a:t>
            </a:r>
            <a:r>
              <a:rPr b="1" lang="fr-FR" sz="52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J’ai pensé que je devais mettre en commun ce pantalon neuf que j’avais.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32119920" y="14409000"/>
            <a:ext cx="8854560" cy="511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749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Pour moi, cela voulait dire que je devais continuer de porter mon vieux pantalon </a:t>
            </a:r>
            <a:r>
              <a:rPr b="1" lang="fr-FR" sz="50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!  Revenant chez moi j’ai raconté cela à ma mère et,  oh! Surprise ! celle-ci s’est proposée</a:t>
            </a: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29LT Bukra Condensed Light"/>
              </a:rPr>
              <a:t> de m’en acheter un nouveau !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706320" y="27544680"/>
            <a:ext cx="21130920" cy="14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849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972800"/>
                <a:tab algn="l" pos="11887200"/>
                <a:tab algn="l" pos="12801600"/>
                <a:tab algn="l" pos="13716000"/>
                <a:tab algn="l" pos="14630400"/>
                <a:tab algn="l" pos="15544800"/>
                <a:tab algn="l" pos="16459200"/>
                <a:tab algn="l" pos="17373600"/>
                <a:tab algn="l" pos="18288000"/>
                <a:tab algn="l" pos="19202400"/>
                <a:tab algn="l" pos="20116800"/>
                <a:tab algn="l" pos="21031200"/>
              </a:tabLst>
            </a:pPr>
            <a:r>
              <a:rPr b="0" lang="fr-FR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[1] C. Lubich, Parole de vie novembre 2003 -, Parole di Vita, a cura di Fabio Ciardi, (Opere di Chiara Lubich 5),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3849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972800"/>
                <a:tab algn="l" pos="11887200"/>
                <a:tab algn="l" pos="12801600"/>
                <a:tab algn="l" pos="13716000"/>
                <a:tab algn="l" pos="14630400"/>
                <a:tab algn="l" pos="15544800"/>
                <a:tab algn="l" pos="16459200"/>
                <a:tab algn="l" pos="17373600"/>
                <a:tab algn="l" pos="18288000"/>
                <a:tab algn="l" pos="19202400"/>
                <a:tab algn="l" pos="20116800"/>
                <a:tab algn="l" pos="21031200"/>
              </a:tabLst>
            </a:pPr>
            <a:r>
              <a:rPr b="0" lang="fr-FR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  </a:t>
            </a:r>
            <a:r>
              <a:rPr b="0" lang="fr-FR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Città Nuova, Roma 2017, p. 704.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3849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972800"/>
                <a:tab algn="l" pos="11887200"/>
                <a:tab algn="l" pos="12801600"/>
                <a:tab algn="l" pos="13716000"/>
                <a:tab algn="l" pos="14630400"/>
                <a:tab algn="l" pos="15544800"/>
                <a:tab algn="l" pos="16459200"/>
                <a:tab algn="l" pos="17373600"/>
                <a:tab algn="l" pos="18288000"/>
                <a:tab algn="l" pos="19202400"/>
                <a:tab algn="l" pos="20116800"/>
                <a:tab algn="l" pos="21031200"/>
              </a:tabLst>
            </a:pP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31611600" y="27258840"/>
            <a:ext cx="9748800" cy="17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61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Adaptation dei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161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Illustraatios: Guli Rodriguez (guillermodde@gmail.com)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173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4000" spc="-1" strike="noStrike">
                <a:solidFill>
                  <a:srgbClr val="4880bb"/>
                </a:solidFill>
                <a:latin typeface="Teko Light"/>
                <a:ea typeface="Teko Light"/>
              </a:rPr>
              <a:t>www.</a:t>
            </a:r>
            <a:r>
              <a:rPr b="1" lang="fr-FR" sz="4000" spc="-1" strike="noStrike">
                <a:solidFill>
                  <a:srgbClr val="4880bb"/>
                </a:solidFill>
                <a:latin typeface="Teko Bold"/>
                <a:ea typeface="Teko Bold"/>
              </a:rPr>
              <a:t>teens4unity</a:t>
            </a:r>
            <a:r>
              <a:rPr b="0" lang="fr-FR" sz="4000" spc="-1" strike="noStrike">
                <a:solidFill>
                  <a:srgbClr val="4880bb"/>
                </a:solidFill>
                <a:latin typeface="Teko"/>
                <a:ea typeface="Teko"/>
              </a:rPr>
              <a:t>.com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E634B9C216C4AB4FFFB653A7A7918" ma:contentTypeVersion="20" ma:contentTypeDescription="Create a new document." ma:contentTypeScope="" ma:versionID="ca23225b6ca9791ddcf72e237d8fdc53">
  <xsd:schema xmlns:xsd="http://www.w3.org/2001/XMLSchema" xmlns:xs="http://www.w3.org/2001/XMLSchema" xmlns:p="http://schemas.microsoft.com/office/2006/metadata/properties" xmlns:ns2="8b861129-0d73-4312-bbbe-a82bc3901102" xmlns:ns3="5be84579-c802-4c28-afbe-e7eb7b5d93b2" targetNamespace="http://schemas.microsoft.com/office/2006/metadata/properties" ma:root="true" ma:fieldsID="1726a4bb956072ba5b2ffc29dc6db12c" ns2:_="" ns3:_="">
    <xsd:import namespace="8b861129-0d73-4312-bbbe-a82bc3901102"/>
    <xsd:import namespace="5be84579-c802-4c28-afbe-e7eb7b5d93b2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INK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Tag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1129-0d73-4312-bbbe-a82bc3901102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" nillable="true" ma:displayName="Stato consenso" ma:internalName="Stato_x0020_consenso" ma:readOnly="false">
      <xsd:simpleType>
        <xsd:restriction base="dms:Text"/>
      </xsd:simpleType>
    </xsd:element>
    <xsd:element name="LINK" ma:index="4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7b190b-f2f9-433c-adc0-5e9deb5b7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Tag" ma:index="23" nillable="true" ma:displayName="Tag" ma:format="Dropdown" ma:hidden="true" ma:internalName="Tag" ma:readOnly="false">
      <xsd:simpleType>
        <xsd:restriction base="dms:Text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4579-c802-4c28-afbe-e7eb7b5d9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f0bf31-4d24-44f3-a1f1-19ea2f4dc51a}" ma:internalName="TaxCatchAll" ma:readOnly="false" ma:showField="CatchAllData" ma:web="5be84579-c802-4c28-afbe-e7eb7b5d9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b861129-0d73-4312-bbbe-a82bc3901102" xsi:nil="true"/>
    <Tag xmlns="8b861129-0d73-4312-bbbe-a82bc3901102" xsi:nil="true"/>
    <LINK xmlns="8b861129-0d73-4312-bbbe-a82bc3901102">
      <Url xsi:nil="true"/>
      <Description xsi:nil="true"/>
    </LINK>
    <TaxCatchAll xmlns="5be84579-c802-4c28-afbe-e7eb7b5d93b2" xsi:nil="true"/>
    <lcf76f155ced4ddcb4097134ff3c332f xmlns="8b861129-0d73-4312-bbbe-a82bc39011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873263-D174-47F4-BFA2-09E9C3BB3F47}"/>
</file>

<file path=customXml/itemProps2.xml><?xml version="1.0" encoding="utf-8"?>
<ds:datastoreItem xmlns:ds="http://schemas.openxmlformats.org/officeDocument/2006/customXml" ds:itemID="{E7F87C8C-8488-4E5C-85D3-BCEC7FCAE51A}"/>
</file>

<file path=customXml/itemProps3.xml><?xml version="1.0" encoding="utf-8"?>
<ds:datastoreItem xmlns:ds="http://schemas.openxmlformats.org/officeDocument/2006/customXml" ds:itemID="{09CCA1D1-702E-4641-9871-6B2A2CB2E5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LibreOffice/24.2.5.2$Windows_X86_64 LibreOffice_project/bffef4ea93e59bebbeaf7f431bb02b1a39ee8a59</Application>
  <AppVersion>15.0000</AppVersion>
  <Words>756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DAGTSRPv8e0</dc:identifier>
  <dc:language>fr-FR</dc:language>
  <cp:lastModifiedBy/>
  <dcterms:modified xsi:type="dcterms:W3CDTF">2024-10-26T09:51:08Z</dcterms:modified>
  <cp:revision>5</cp:revision>
  <dc:subject/>
  <dc:title>IT NOVEMBRE 2024 -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PresentationFormat">
    <vt:lpwstr>Personalizado</vt:lpwstr>
  </property>
  <property fmtid="{D5CDD505-2E9C-101B-9397-08002B2CF9AE}" pid="4" name="Slides">
    <vt:i4>2</vt:i4>
  </property>
</Properties>
</file>