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</p:sldIdLst>
  <p:sldSz cx="42291000" cy="2971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AD26FEF-BEAF-48E9-B7CF-E89501037BB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360" cy="496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2114280" y="6953760"/>
            <a:ext cx="38061360" cy="822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2114280" y="15956640"/>
            <a:ext cx="38061360" cy="822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4C1B2C4-9667-493A-BE41-51ADD3CE8C0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360" cy="496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2114280" y="6953760"/>
            <a:ext cx="18573840" cy="822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21617280" y="6953760"/>
            <a:ext cx="18573840" cy="822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2114280" y="15956640"/>
            <a:ext cx="18573840" cy="822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21617280" y="15956640"/>
            <a:ext cx="18573840" cy="822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132D999-2A57-4AE7-A4CC-CB5CA5F3CCE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360" cy="496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2114280" y="6953760"/>
            <a:ext cx="12255480" cy="822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14982840" y="6953760"/>
            <a:ext cx="12255480" cy="822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27851400" y="6953760"/>
            <a:ext cx="12255480" cy="822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2114280" y="15956640"/>
            <a:ext cx="12255480" cy="822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14982840" y="15956640"/>
            <a:ext cx="12255480" cy="822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27851400" y="15956640"/>
            <a:ext cx="12255480" cy="822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E103241-BA99-46F5-8F2E-C08FDE7AC79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360" cy="496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2114280" y="6953760"/>
            <a:ext cx="38061360" cy="1723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8C55A22-EC73-4A80-A337-B11D2A78868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360" cy="496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2114280" y="6953760"/>
            <a:ext cx="38061360" cy="1723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E4AD6F8-6807-47AB-A94B-3637A244400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360" cy="496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2114280" y="6953760"/>
            <a:ext cx="18573840" cy="1723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21617280" y="6953760"/>
            <a:ext cx="18573840" cy="1723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6DC358B-87CB-484D-B1DE-4A7AA1C9F99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360" cy="496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2E72E3D-B89E-46BF-A5BD-1C4850D8C86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2114280" y="1185480"/>
            <a:ext cx="38061360" cy="2300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3246DB8-95E3-4D09-928F-730C46FB7F2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360" cy="496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2114280" y="6953760"/>
            <a:ext cx="18573840" cy="822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21617280" y="6953760"/>
            <a:ext cx="18573840" cy="1723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2114280" y="15956640"/>
            <a:ext cx="18573840" cy="822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E875471-965D-4442-8719-17986AD5723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360" cy="496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2114280" y="6953760"/>
            <a:ext cx="18573840" cy="1723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21617280" y="6953760"/>
            <a:ext cx="18573840" cy="822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21617280" y="15956640"/>
            <a:ext cx="18573840" cy="822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0E07DBD-188E-4985-8F63-28F09526AF7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360" cy="496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2114280" y="6953760"/>
            <a:ext cx="18573840" cy="822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21617280" y="6953760"/>
            <a:ext cx="18573840" cy="822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2114280" y="15956640"/>
            <a:ext cx="38061360" cy="822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DCC44A8-7A2E-465A-AD54-7486E72B176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0059501-E9BF-4882-A769-48E604D4DC6A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360" cy="496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2114280" y="6953760"/>
            <a:ext cx="38061360" cy="1723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hyperlink" Target="mailto:visolen@gmail.com" TargetMode="External"/><Relationship Id="rId4" Type="http://schemas.openxmlformats.org/officeDocument/2006/relationships/image" Target="../media/image1.png"/><Relationship Id="rId5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hyperlink" Target="mailto:visolen@gmail.com" TargetMode="External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"/>
          <p:cNvGrpSpPr/>
          <p:nvPr/>
        </p:nvGrpSpPr>
        <p:grpSpPr>
          <a:xfrm>
            <a:off x="29294280" y="26910720"/>
            <a:ext cx="2288160" cy="2288160"/>
            <a:chOff x="29294280" y="26910720"/>
            <a:chExt cx="2288160" cy="2288160"/>
          </a:xfrm>
        </p:grpSpPr>
        <p:grpSp>
          <p:nvGrpSpPr>
            <p:cNvPr id="42" name="Group 3"/>
            <p:cNvGrpSpPr/>
            <p:nvPr/>
          </p:nvGrpSpPr>
          <p:grpSpPr>
            <a:xfrm>
              <a:off x="29294280" y="26910720"/>
              <a:ext cx="2288160" cy="2288160"/>
              <a:chOff x="29294280" y="26910720"/>
              <a:chExt cx="2288160" cy="2288160"/>
            </a:xfrm>
          </p:grpSpPr>
          <p:sp>
            <p:nvSpPr>
              <p:cNvPr id="43" name="Freeform 4"/>
              <p:cNvSpPr/>
              <p:nvPr/>
            </p:nvSpPr>
            <p:spPr>
              <a:xfrm>
                <a:off x="29294280" y="26910720"/>
                <a:ext cx="2288160" cy="2288160"/>
              </a:xfrm>
              <a:custGeom>
                <a:avLst/>
                <a:gdLst>
                  <a:gd name="textAreaLeft" fmla="*/ 0 w 2288160"/>
                  <a:gd name="textAreaRight" fmla="*/ 2288880 w 2288160"/>
                  <a:gd name="textAreaTop" fmla="*/ 0 h 2288160"/>
                  <a:gd name="textAreaBottom" fmla="*/ 2288880 h 2288160"/>
                </a:gdLst>
                <a:ahLst/>
                <a:rect l="textAreaLeft" t="textAreaTop" r="textAreaRight" b="textAreaBottom"/>
                <a:pathLst>
                  <a:path w="812800" h="812800">
                    <a:moveTo>
                      <a:pt x="128523" y="0"/>
                    </a:moveTo>
                    <a:lnTo>
                      <a:pt x="684277" y="0"/>
                    </a:lnTo>
                    <a:cubicBezTo>
                      <a:pt x="755258" y="0"/>
                      <a:pt x="812800" y="57542"/>
                      <a:pt x="812800" y="128523"/>
                    </a:cubicBezTo>
                    <a:lnTo>
                      <a:pt x="812800" y="684277"/>
                    </a:lnTo>
                    <a:cubicBezTo>
                      <a:pt x="812800" y="755258"/>
                      <a:pt x="755258" y="812800"/>
                      <a:pt x="684277" y="812800"/>
                    </a:cubicBezTo>
                    <a:lnTo>
                      <a:pt x="128523" y="812800"/>
                    </a:lnTo>
                    <a:cubicBezTo>
                      <a:pt x="57542" y="812800"/>
                      <a:pt x="0" y="755258"/>
                      <a:pt x="0" y="684277"/>
                    </a:cubicBezTo>
                    <a:lnTo>
                      <a:pt x="0" y="128523"/>
                    </a:lnTo>
                    <a:cubicBezTo>
                      <a:pt x="0" y="57542"/>
                      <a:pt x="57542" y="0"/>
                      <a:pt x="128523" y="0"/>
                    </a:cubicBezTo>
                    <a:close/>
                  </a:path>
                </a:pathLst>
              </a:custGeom>
              <a:solidFill>
                <a:srgbClr val="f6f6f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44" name="TextBox 5"/>
              <p:cNvSpPr/>
              <p:nvPr/>
            </p:nvSpPr>
            <p:spPr>
              <a:xfrm>
                <a:off x="29294280" y="27071640"/>
                <a:ext cx="2288160" cy="2127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47160" rIns="47160" tIns="47160" bIns="47160" anchor="ctr">
                <a:noAutofit/>
              </a:bodyPr>
              <a:p>
                <a:pPr algn="ctr">
                  <a:lnSpc>
                    <a:spcPts val="6378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sp>
          <p:nvSpPr>
            <p:cNvPr id="45" name="Freeform 6"/>
            <p:cNvSpPr/>
            <p:nvPr/>
          </p:nvSpPr>
          <p:spPr>
            <a:xfrm>
              <a:off x="29651760" y="27331200"/>
              <a:ext cx="1555200" cy="1447200"/>
            </a:xfrm>
            <a:custGeom>
              <a:avLst/>
              <a:gdLst>
                <a:gd name="textAreaLeft" fmla="*/ 0 w 1555200"/>
                <a:gd name="textAreaRight" fmla="*/ 1555920 w 1555200"/>
                <a:gd name="textAreaTop" fmla="*/ 0 h 1447200"/>
                <a:gd name="textAreaBottom" fmla="*/ 1447920 h 1447200"/>
              </a:gdLst>
              <a:ahLst/>
              <a:rect l="textAreaLeft" t="textAreaTop" r="textAreaRight" b="textAreaBottom"/>
              <a:pathLst>
                <a:path w="2074705" h="1930628">
                  <a:moveTo>
                    <a:pt x="0" y="0"/>
                  </a:moveTo>
                  <a:lnTo>
                    <a:pt x="2074705" y="0"/>
                  </a:lnTo>
                  <a:lnTo>
                    <a:pt x="2074705" y="1930629"/>
                  </a:lnTo>
                  <a:lnTo>
                    <a:pt x="0" y="193062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</p:grpSp>
      <p:sp>
        <p:nvSpPr>
          <p:cNvPr id="46" name="Freeform 7"/>
          <p:cNvSpPr/>
          <p:nvPr/>
        </p:nvSpPr>
        <p:spPr>
          <a:xfrm>
            <a:off x="720" y="36000"/>
            <a:ext cx="42290280" cy="29717280"/>
          </a:xfrm>
          <a:custGeom>
            <a:avLst/>
            <a:gdLst>
              <a:gd name="textAreaLeft" fmla="*/ 0 w 42290280"/>
              <a:gd name="textAreaRight" fmla="*/ 42291000 w 42290280"/>
              <a:gd name="textAreaTop" fmla="*/ 0 h 29717280"/>
              <a:gd name="textAreaBottom" fmla="*/ 29718000 h 29717280"/>
            </a:gdLst>
            <a:ahLst/>
            <a:rect l="textAreaLeft" t="textAreaTop" r="textAreaRight" b="textAreaBottom"/>
            <a:pathLst>
              <a:path w="42291000" h="29718000">
                <a:moveTo>
                  <a:pt x="0" y="0"/>
                </a:moveTo>
                <a:lnTo>
                  <a:pt x="42291000" y="0"/>
                </a:lnTo>
                <a:lnTo>
                  <a:pt x="42291000" y="29718000"/>
                </a:lnTo>
                <a:lnTo>
                  <a:pt x="0" y="297180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s-PY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7" name="TextBox 8"/>
          <p:cNvSpPr/>
          <p:nvPr/>
        </p:nvSpPr>
        <p:spPr>
          <a:xfrm>
            <a:off x="1116000" y="11366640"/>
            <a:ext cx="9604440" cy="193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7628"/>
              </a:lnSpc>
            </a:pPr>
            <a:r>
              <a:rPr b="0" lang="en-US" sz="7000" spc="-1" strike="noStrike">
                <a:solidFill>
                  <a:schemeClr val="lt1"/>
                </a:solidFill>
                <a:latin typeface="29LT Bukra Condensed"/>
                <a:ea typeface="29LT Bukra Condensed"/>
              </a:rPr>
              <a:t>«Seigneur, </a:t>
            </a:r>
            <a:r>
              <a:rPr b="0" lang="en-US" sz="7000" spc="-1" strike="noStrike">
                <a:solidFill>
                  <a:schemeClr val="lt1"/>
                </a:solidFill>
                <a:latin typeface="29LT Bukra Condensed Bold"/>
                <a:ea typeface="29LT Bukra Condensed Bold"/>
              </a:rPr>
              <a:t>il est bon  pour nous de rester  ici</a:t>
            </a:r>
            <a:r>
              <a:rPr b="0" lang="en-US" sz="7000" spc="-1" strike="noStrike">
                <a:solidFill>
                  <a:schemeClr val="lt1"/>
                </a:solidFill>
                <a:latin typeface="29LT Bukra Condensed"/>
                <a:ea typeface="29LT Bukra Condensed"/>
              </a:rPr>
              <a:t>»</a:t>
            </a:r>
            <a:endParaRPr b="0" lang="fr-FR" sz="7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TextBox 9"/>
          <p:cNvSpPr/>
          <p:nvPr/>
        </p:nvSpPr>
        <p:spPr>
          <a:xfrm>
            <a:off x="6300000" y="13774680"/>
            <a:ext cx="3599640" cy="73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5771"/>
              </a:lnSpc>
            </a:pPr>
            <a:r>
              <a:rPr b="0" lang="en-US" sz="5200" spc="-1" strike="noStrike">
                <a:solidFill>
                  <a:srgbClr val="f6f6f6"/>
                </a:solidFill>
                <a:latin typeface="Teko"/>
                <a:ea typeface="Teko"/>
              </a:rPr>
              <a:t>(Mt 17, 4)</a:t>
            </a:r>
            <a:endParaRPr b="0" lang="fr-FR" sz="5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9" name="Group 10"/>
          <p:cNvGrpSpPr/>
          <p:nvPr/>
        </p:nvGrpSpPr>
        <p:grpSpPr>
          <a:xfrm>
            <a:off x="54720" y="-1080"/>
            <a:ext cx="4827240" cy="4250160"/>
            <a:chOff x="54720" y="-1080"/>
            <a:chExt cx="4827240" cy="4250160"/>
          </a:xfrm>
        </p:grpSpPr>
        <p:sp>
          <p:nvSpPr>
            <p:cNvPr id="50" name="Freeform 11"/>
            <p:cNvSpPr/>
            <p:nvPr/>
          </p:nvSpPr>
          <p:spPr>
            <a:xfrm rot="180600">
              <a:off x="156600" y="117360"/>
              <a:ext cx="4623120" cy="4012920"/>
            </a:xfrm>
            <a:custGeom>
              <a:avLst/>
              <a:gdLst>
                <a:gd name="textAreaLeft" fmla="*/ 0 w 4623120"/>
                <a:gd name="textAreaRight" fmla="*/ 4623840 w 4623120"/>
                <a:gd name="textAreaTop" fmla="*/ 0 h 4012920"/>
                <a:gd name="textAreaBottom" fmla="*/ 4013640 h 4012920"/>
              </a:gdLst>
              <a:ahLst/>
              <a:rect l="textAreaLeft" t="textAreaTop" r="textAreaRight" b="textAreaBottom"/>
              <a:pathLst>
                <a:path w="1069340" h="928243">
                  <a:moveTo>
                    <a:pt x="704977" y="0"/>
                  </a:moveTo>
                  <a:cubicBezTo>
                    <a:pt x="570484" y="0"/>
                    <a:pt x="436626" y="16256"/>
                    <a:pt x="303530" y="35941"/>
                  </a:cubicBezTo>
                  <a:cubicBezTo>
                    <a:pt x="251460" y="43561"/>
                    <a:pt x="190500" y="46101"/>
                    <a:pt x="143510" y="72771"/>
                  </a:cubicBezTo>
                  <a:cubicBezTo>
                    <a:pt x="30480" y="136271"/>
                    <a:pt x="7620" y="269621"/>
                    <a:pt x="3810" y="387731"/>
                  </a:cubicBezTo>
                  <a:cubicBezTo>
                    <a:pt x="0" y="509651"/>
                    <a:pt x="24130" y="636651"/>
                    <a:pt x="81280" y="744601"/>
                  </a:cubicBezTo>
                  <a:cubicBezTo>
                    <a:pt x="149225" y="875411"/>
                    <a:pt x="284480" y="928243"/>
                    <a:pt x="432054" y="928243"/>
                  </a:cubicBezTo>
                  <a:cubicBezTo>
                    <a:pt x="651383" y="928243"/>
                    <a:pt x="897890" y="811403"/>
                    <a:pt x="990600" y="659511"/>
                  </a:cubicBezTo>
                  <a:cubicBezTo>
                    <a:pt x="1047750" y="566801"/>
                    <a:pt x="1066800" y="462661"/>
                    <a:pt x="1068070" y="354711"/>
                  </a:cubicBezTo>
                  <a:cubicBezTo>
                    <a:pt x="1069340" y="291211"/>
                    <a:pt x="1060450" y="227711"/>
                    <a:pt x="1046480" y="165481"/>
                  </a:cubicBezTo>
                  <a:cubicBezTo>
                    <a:pt x="1032510" y="104521"/>
                    <a:pt x="1013460" y="54991"/>
                    <a:pt x="951230" y="28321"/>
                  </a:cubicBezTo>
                  <a:cubicBezTo>
                    <a:pt x="918210" y="15621"/>
                    <a:pt x="883920" y="10541"/>
                    <a:pt x="848360" y="6731"/>
                  </a:cubicBezTo>
                  <a:cubicBezTo>
                    <a:pt x="800481" y="2032"/>
                    <a:pt x="752602" y="0"/>
                    <a:pt x="704977" y="0"/>
                  </a:cubicBezTo>
                  <a:close/>
                </a:path>
              </a:pathLst>
            </a:custGeom>
            <a:solidFill>
              <a:srgbClr val="ff5757">
                <a:alpha val="9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</p:grpSp>
      <p:sp>
        <p:nvSpPr>
          <p:cNvPr id="51" name="TextBox 12"/>
          <p:cNvSpPr/>
          <p:nvPr/>
        </p:nvSpPr>
        <p:spPr>
          <a:xfrm>
            <a:off x="-456840" y="622440"/>
            <a:ext cx="5677920" cy="267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10536"/>
              </a:lnSpc>
            </a:pPr>
            <a:r>
              <a:rPr b="0" lang="en-US" sz="10540" spc="-106" strike="noStrike">
                <a:solidFill>
                  <a:srgbClr val="ffffff"/>
                </a:solidFill>
                <a:latin typeface="One Little Font Full Bold"/>
                <a:ea typeface="One Little Font Full Bold"/>
              </a:rPr>
              <a:t>Parole</a:t>
            </a:r>
            <a:br>
              <a:rPr sz="10540"/>
            </a:br>
            <a:r>
              <a:rPr b="0" lang="en-US" sz="10540" spc="-106" strike="noStrike">
                <a:solidFill>
                  <a:srgbClr val="ffffff"/>
                </a:solidFill>
                <a:latin typeface="One Little Font Full Bold"/>
                <a:ea typeface="One Little Font Full Bold"/>
              </a:rPr>
              <a:t>de Vie </a:t>
            </a:r>
            <a:endParaRPr b="0" lang="fr-FR" sz="105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TextBox 13"/>
          <p:cNvSpPr/>
          <p:nvPr/>
        </p:nvSpPr>
        <p:spPr>
          <a:xfrm>
            <a:off x="321840" y="3421080"/>
            <a:ext cx="3818160" cy="46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3634"/>
              </a:lnSpc>
            </a:pPr>
            <a:r>
              <a:rPr b="0" lang="en-US" sz="3630" spc="-290" strike="noStrike">
                <a:solidFill>
                  <a:srgbClr val="fcfcfc"/>
                </a:solidFill>
                <a:latin typeface="Lazydog"/>
                <a:ea typeface="Lazydog"/>
              </a:rPr>
              <a:t>AOUT 2024</a:t>
            </a:r>
            <a:endParaRPr b="0" lang="fr-FR" sz="363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TextBox 14"/>
          <p:cNvSpPr/>
          <p:nvPr/>
        </p:nvSpPr>
        <p:spPr>
          <a:xfrm>
            <a:off x="22140000" y="9936000"/>
            <a:ext cx="8263080" cy="312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6160"/>
              </a:lnSpc>
            </a:pPr>
            <a:r>
              <a:rPr b="0" lang="en-US" sz="5600" spc="-1" strike="noStrike">
                <a:solidFill>
                  <a:srgbClr val="ffffff"/>
                </a:solidFill>
                <a:latin typeface="29LT Bukra Condensed Bold"/>
                <a:ea typeface="29LT Bukra Condensed Bold"/>
              </a:rPr>
              <a:t>Jésus a invité ses amis les plus proches </a:t>
            </a:r>
            <a:r>
              <a:rPr b="0" lang="en-US" sz="5600" spc="-1" strike="noStrike">
                <a:solidFill>
                  <a:srgbClr val="ffffff"/>
                </a:solidFill>
                <a:latin typeface="29LT Bukra Condensed"/>
                <a:ea typeface="29LT Bukra Condensed"/>
              </a:rPr>
              <a:t>à vivre une expérience inoubliable, dont ils se souviendront toujours. </a:t>
            </a:r>
            <a:endParaRPr b="0" lang="fr-FR" sz="5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TextBox 15"/>
          <p:cNvSpPr/>
          <p:nvPr/>
        </p:nvSpPr>
        <p:spPr>
          <a:xfrm>
            <a:off x="10992240" y="4772880"/>
            <a:ext cx="10296720" cy="860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6160"/>
              </a:lnSpc>
            </a:pPr>
            <a:r>
              <a:rPr b="0" lang="en-US" sz="5400" spc="-1" strike="noStrike">
                <a:solidFill>
                  <a:srgbClr val="ffffff"/>
                </a:solidFill>
                <a:latin typeface="29LT Bukra Condensed Light"/>
                <a:ea typeface="29LT Bukra Condensed Light"/>
              </a:rPr>
              <a:t>En route vers Jérusalem </a:t>
            </a:r>
            <a:r>
              <a:rPr b="0" lang="en-US" sz="5400" spc="-1" strike="noStrike">
                <a:solidFill>
                  <a:srgbClr val="ffffff"/>
                </a:solidFill>
                <a:latin typeface="29LT Bukra Condensed Bold"/>
                <a:ea typeface="29LT Bukra Condensed Bold"/>
              </a:rPr>
              <a:t>Jésus</a:t>
            </a:r>
            <a:r>
              <a:rPr b="0" lang="en-US" sz="5400" spc="-1" strike="noStrike">
                <a:solidFill>
                  <a:srgbClr val="ffffff"/>
                </a:solidFill>
                <a:latin typeface="29LT Bukra Condensed Light"/>
                <a:ea typeface="29LT Bukra Condensed Light"/>
              </a:rPr>
              <a:t> avec Pierre, Jacques et Jean</a:t>
            </a:r>
            <a:r>
              <a:rPr b="0" lang="en-US" sz="5400" spc="-1" strike="noStrike">
                <a:solidFill>
                  <a:srgbClr val="ffffff"/>
                </a:solidFill>
                <a:latin typeface="29LT Bukra Condensed Bold"/>
                <a:ea typeface="29LT Bukra Condensed Bold"/>
              </a:rPr>
              <a:t> monte sur “une haute montagne”</a:t>
            </a:r>
            <a:r>
              <a:rPr b="0" lang="en-US" sz="5400" spc="-1" strike="noStrike">
                <a:solidFill>
                  <a:srgbClr val="ffffff"/>
                </a:solidFill>
                <a:latin typeface="29LT Bukra Condensed Light"/>
                <a:ea typeface="29LT Bukra Condensed Light"/>
              </a:rPr>
              <a:t> .</a:t>
            </a:r>
            <a:r>
              <a:rPr b="0" lang="en-US" sz="5400" spc="-1" strike="noStrike">
                <a:solidFill>
                  <a:srgbClr val="ffffff"/>
                </a:solidFill>
                <a:latin typeface="29LT Bukra Condensed Bold"/>
                <a:ea typeface="29LT Bukra Condensed Bold"/>
              </a:rPr>
              <a:t> et là, ìl se fait voir dans une lumière nouvelle</a:t>
            </a:r>
            <a:r>
              <a:rPr b="0" lang="en-US" sz="5400" spc="-1" strike="noStrike">
                <a:solidFill>
                  <a:srgbClr val="ffffff"/>
                </a:solidFill>
                <a:latin typeface="29LT Bukra Condensed Light"/>
                <a:ea typeface="29LT Bukra Condensed Light"/>
              </a:rPr>
              <a:t> et son visage  “brille comme le soleil”, </a:t>
            </a:r>
            <a:r>
              <a:rPr b="0" lang="en-US" sz="5400" spc="-1" strike="noStrike">
                <a:solidFill>
                  <a:srgbClr val="ffffff"/>
                </a:solidFill>
                <a:latin typeface="29LT Bukra Condensed Bold"/>
                <a:ea typeface="29LT Bukra Condensed Bold"/>
              </a:rPr>
              <a:t>son Père se fait entendre, </a:t>
            </a:r>
            <a:r>
              <a:rPr b="0" lang="en-US" sz="5400" spc="-1" strike="noStrike">
                <a:solidFill>
                  <a:srgbClr val="ffffff"/>
                </a:solidFill>
                <a:latin typeface="29LT Bukra Condensed Light"/>
                <a:ea typeface="29LT Bukra Condensed Light"/>
              </a:rPr>
              <a:t> et il les invite à se mettre à l’écoute de Jésus. Pris par cette surprenane expérience, </a:t>
            </a:r>
            <a:r>
              <a:rPr b="0" lang="en-US" sz="5400" spc="-1" strike="noStrike">
                <a:solidFill>
                  <a:srgbClr val="ffffff"/>
                </a:solidFill>
                <a:latin typeface="29LT Bukra Condensed Bold"/>
                <a:ea typeface="29LT Bukra Condensed Bold"/>
              </a:rPr>
              <a:t>Pierre ne veut pas quitter ce lieu</a:t>
            </a:r>
            <a:endParaRPr b="0" lang="fr-FR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TextBox 16"/>
          <p:cNvSpPr/>
          <p:nvPr/>
        </p:nvSpPr>
        <p:spPr>
          <a:xfrm>
            <a:off x="1343160" y="22059720"/>
            <a:ext cx="8624520" cy="391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6160"/>
              </a:lnSpc>
            </a:pPr>
            <a:r>
              <a:rPr b="0" lang="en-US" sz="5600" spc="-1" strike="noStrike">
                <a:solidFill>
                  <a:srgbClr val="ffffff"/>
                </a:solidFill>
                <a:latin typeface="29LT Bukra Condensed"/>
                <a:ea typeface="29LT Bukra Condensed"/>
              </a:rPr>
              <a:t>Lorsque la lumière vient à manquer </a:t>
            </a:r>
            <a:r>
              <a:rPr b="0" lang="en-US" sz="5600" spc="-1" strike="noStrike">
                <a:solidFill>
                  <a:srgbClr val="ffffff"/>
                </a:solidFill>
                <a:latin typeface="29LT Bukra Condensed Bold"/>
                <a:ea typeface="29LT Bukra Condensed Bold"/>
              </a:rPr>
              <a:t>il faudra bien faire l’effort de  “monter sur la montagne”</a:t>
            </a:r>
            <a:r>
              <a:rPr b="0" lang="en-US" sz="5600" spc="-1" strike="noStrike">
                <a:solidFill>
                  <a:srgbClr val="ffffff"/>
                </a:solidFill>
                <a:latin typeface="29LT Bukra Condensed"/>
                <a:ea typeface="29LT Bukra Condensed"/>
              </a:rPr>
              <a:t> et de se mettre en silence, et à l’écoute.</a:t>
            </a:r>
            <a:endParaRPr b="0" lang="fr-FR" sz="5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TextBox 17"/>
          <p:cNvSpPr/>
          <p:nvPr/>
        </p:nvSpPr>
        <p:spPr>
          <a:xfrm>
            <a:off x="11340000" y="19096200"/>
            <a:ext cx="9719640" cy="641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5610"/>
              </a:lnSpc>
            </a:pPr>
            <a:r>
              <a:rPr b="0" lang="en-US" sz="4400" spc="-15" strike="noStrike">
                <a:solidFill>
                  <a:schemeClr val="dk1"/>
                </a:solidFill>
                <a:latin typeface="29LT Bukra Condensed"/>
                <a:ea typeface="29LT Bukra Condensed"/>
              </a:rPr>
              <a:t>Il y a a quelques mois, j’ai eu une grosse crise existentielle.</a:t>
            </a:r>
            <a:r>
              <a:rPr b="0" lang="en-US" sz="4400" spc="-15" strike="noStrike">
                <a:solidFill>
                  <a:schemeClr val="dk1"/>
                </a:solidFill>
                <a:latin typeface="29LT Bukra Condensed Bold"/>
                <a:ea typeface="29LT Bukra Condensed Bold"/>
              </a:rPr>
              <a:t> En pleine confusion</a:t>
            </a:r>
            <a:r>
              <a:rPr b="0" lang="en-US" sz="4400" spc="-15" strike="noStrike">
                <a:solidFill>
                  <a:schemeClr val="dk1"/>
                </a:solidFill>
                <a:latin typeface="29LT Bukra Condensed"/>
                <a:ea typeface="29LT Bukra Condensed"/>
              </a:rPr>
              <a:t> je ne savais pas ce que je faisais en ce monde et </a:t>
            </a:r>
            <a:r>
              <a:rPr b="0" lang="en-US" sz="4400" spc="-15" strike="noStrike">
                <a:solidFill>
                  <a:schemeClr val="dk1"/>
                </a:solidFill>
                <a:latin typeface="29LT Bukra Condensed Bold"/>
                <a:ea typeface="29LT Bukra Condensed Bold"/>
              </a:rPr>
              <a:t>ne trouvais aucun sens à ma vie</a:t>
            </a:r>
            <a:r>
              <a:rPr b="0" lang="en-US" sz="4400" spc="-15" strike="noStrike">
                <a:solidFill>
                  <a:schemeClr val="dk1"/>
                </a:solidFill>
                <a:latin typeface="29LT Bukra Condensed"/>
                <a:ea typeface="29LT Bukra Condensed"/>
              </a:rPr>
              <a:t>. Je me suis éloignée de l’Eglise et cessée de fréquenter les rencontres autour de la Parole de Vie. Il me semblait avoir laissé de coté les valeurs dans lesquelles j’avais crues, </a:t>
            </a:r>
            <a:r>
              <a:rPr b="0" lang="en-US" sz="4400" spc="-15" strike="noStrike">
                <a:solidFill>
                  <a:schemeClr val="dk1"/>
                </a:solidFill>
                <a:latin typeface="29LT Bukra Condensed Bold"/>
                <a:ea typeface="29LT Bukra Condensed Bold"/>
              </a:rPr>
              <a:t>mais je ne faisais rien pour changer cette situation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TextBox 18"/>
          <p:cNvSpPr/>
          <p:nvPr/>
        </p:nvSpPr>
        <p:spPr>
          <a:xfrm>
            <a:off x="21577680" y="21915720"/>
            <a:ext cx="9492480" cy="356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5610"/>
              </a:lnSpc>
            </a:pPr>
            <a:r>
              <a:rPr b="0" lang="en-US" sz="4800" spc="-1" strike="noStrike">
                <a:solidFill>
                  <a:schemeClr val="dk1"/>
                </a:solidFill>
                <a:latin typeface="29LT Bukra Condensed"/>
                <a:ea typeface="29LT Bukra Condensed"/>
              </a:rPr>
              <a:t>Un jour, </a:t>
            </a:r>
            <a:r>
              <a:rPr b="0" lang="en-US" sz="4800" spc="-1" strike="noStrike">
                <a:solidFill>
                  <a:schemeClr val="dk1"/>
                </a:solidFill>
                <a:latin typeface="29LT Bukra Condensed Bold"/>
                <a:ea typeface="29LT Bukra Condensed Bold"/>
              </a:rPr>
              <a:t>une compagne de classe me dit que je pouvais sortir de ce tunnel</a:t>
            </a:r>
            <a:r>
              <a:rPr b="0" lang="en-US" sz="4800" spc="-1" strike="noStrike">
                <a:solidFill>
                  <a:schemeClr val="dk1"/>
                </a:solidFill>
                <a:latin typeface="29LT Bukra Condensed"/>
                <a:ea typeface="29LT Bukra Condensed"/>
              </a:rPr>
              <a:t> si seulement je retournais  vers Dieu. C’étaient des mots simples de sa part qui m’ont touchées profondément.</a:t>
            </a:r>
            <a:endParaRPr b="0" lang="fr-F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TextBox 19"/>
          <p:cNvSpPr/>
          <p:nvPr/>
        </p:nvSpPr>
        <p:spPr>
          <a:xfrm>
            <a:off x="31860000" y="20563200"/>
            <a:ext cx="9719640" cy="498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561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29LT Bukra Condensed Bold"/>
                <a:ea typeface="29LT Bukra Condensed Bold"/>
              </a:rPr>
              <a:t>J’ai cherché de m’arrêter </a:t>
            </a:r>
            <a:r>
              <a:rPr b="0" lang="en-US" sz="4400" spc="-1" strike="noStrike">
                <a:solidFill>
                  <a:srgbClr val="ffffff"/>
                </a:solidFill>
                <a:latin typeface="29LT Bukra Condensed"/>
                <a:ea typeface="29LT Bukra Condensed"/>
              </a:rPr>
              <a:t>et de trouver le silence au dedans de moi. Comme si une voix me disait: </a:t>
            </a:r>
            <a:r>
              <a:rPr b="0" lang="en-US" sz="4400" spc="-1" strike="noStrike">
                <a:solidFill>
                  <a:srgbClr val="ffffff"/>
                </a:solidFill>
                <a:latin typeface="29LT Bukra Condensed Bold"/>
                <a:ea typeface="29LT Bukra Condensed Bold"/>
              </a:rPr>
              <a:t>“Le moment est venu de témoigner”</a:t>
            </a:r>
            <a:r>
              <a:rPr b="0" lang="en-US" sz="4400" spc="-1" strike="noStrike">
                <a:solidFill>
                  <a:srgbClr val="ffffff"/>
                </a:solidFill>
                <a:latin typeface="29LT Bukra Condensed"/>
                <a:ea typeface="29LT Bukra Condensed"/>
              </a:rPr>
              <a:t>.  </a:t>
            </a:r>
            <a:r>
              <a:rPr b="0" lang="en-US" sz="4400" spc="-1" strike="noStrike">
                <a:solidFill>
                  <a:srgbClr val="ffffff"/>
                </a:solidFill>
                <a:latin typeface="29LT Bukra Condensed Bold"/>
                <a:ea typeface="29LT Bukra Condensed Bold"/>
              </a:rPr>
              <a:t>Nous devons être Lumière</a:t>
            </a:r>
            <a:r>
              <a:rPr b="0" lang="en-US" sz="4400" spc="-1" strike="noStrike">
                <a:solidFill>
                  <a:srgbClr val="ffffff"/>
                </a:solidFill>
                <a:latin typeface="29LT Bukra Condensed"/>
                <a:ea typeface="29LT Bukra Condensed"/>
              </a:rPr>
              <a:t> et il est possible </a:t>
            </a:r>
            <a:r>
              <a:rPr b="0" lang="en-US" sz="4400" spc="-1" strike="noStrike">
                <a:solidFill>
                  <a:srgbClr val="ffffff"/>
                </a:solidFill>
                <a:latin typeface="29LT Bukra Condensed Bold"/>
                <a:ea typeface="29LT Bukra Condensed Bold"/>
              </a:rPr>
              <a:t> dès maintenant de recommencer ! </a:t>
            </a:r>
            <a:r>
              <a:rPr b="0" lang="en-US" sz="4400" spc="-1" strike="noStrike">
                <a:solidFill>
                  <a:srgbClr val="ffffff"/>
                </a:solidFill>
                <a:latin typeface="29LT Bukra Condensed"/>
                <a:ea typeface="29LT Bukra Condensed"/>
              </a:rPr>
              <a:t>Et j’ai compris qu’il est possible de changer le monde avec des petites 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TextBox 20"/>
          <p:cNvSpPr/>
          <p:nvPr/>
        </p:nvSpPr>
        <p:spPr>
          <a:xfrm>
            <a:off x="32388840" y="27239400"/>
            <a:ext cx="9748800" cy="158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4161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Adaptation  Encar Javaloyes 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4161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Ilustrations: Juancho Gutierrez (</a:t>
            </a:r>
            <a:r>
              <a:rPr b="0" lang="en-US" sz="3200" spc="-1" strike="noStrike" u="sng">
                <a:solidFill>
                  <a:srgbClr val="0000ff"/>
                </a:solidFill>
                <a:uFillTx/>
                <a:latin typeface="Anantason Condensed Light"/>
                <a:ea typeface="Anantason Condensed Light"/>
                <a:hlinkClick r:id="rId3"/>
              </a:rPr>
              <a:t>visolen@gmail.com</a:t>
            </a:r>
            <a:r>
              <a:rPr b="0" lang="en-US" sz="32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)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4161"/>
              </a:lnSpc>
            </a:pPr>
            <a:r>
              <a:rPr b="0" lang="en-US" sz="3200" spc="-1" strike="noStrike">
                <a:solidFill>
                  <a:srgbClr val="004aad"/>
                </a:solidFill>
                <a:latin typeface="Anantason Condensed Light"/>
                <a:ea typeface="Anantason Condensed Light"/>
              </a:rPr>
              <a:t>www.</a:t>
            </a:r>
            <a:r>
              <a:rPr b="0" lang="en-US" sz="3200" spc="-1" strike="noStrike">
                <a:solidFill>
                  <a:srgbClr val="004aad"/>
                </a:solidFill>
                <a:latin typeface="Anantason Condensed Bold"/>
                <a:ea typeface="Anantason Condensed Bold"/>
              </a:rPr>
              <a:t>focolare</a:t>
            </a:r>
            <a:r>
              <a:rPr b="0" lang="en-US" sz="3200" spc="-1" strike="noStrike">
                <a:solidFill>
                  <a:srgbClr val="004aad"/>
                </a:solidFill>
                <a:latin typeface="Anantason Condensed Light"/>
                <a:ea typeface="Anantason Condensed Light"/>
              </a:rPr>
              <a:t>.org</a:t>
            </a:r>
            <a:r>
              <a:rPr b="0" lang="en-US" sz="32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 / </a:t>
            </a:r>
            <a:r>
              <a:rPr b="0" lang="en-US" sz="3200" spc="-1" strike="noStrike">
                <a:solidFill>
                  <a:srgbClr val="004aad"/>
                </a:solidFill>
                <a:latin typeface="Anantason Condensed Light"/>
                <a:ea typeface="Anantason Condensed Light"/>
              </a:rPr>
              <a:t>www.</a:t>
            </a:r>
            <a:r>
              <a:rPr b="0" lang="en-US" sz="3200" spc="-1" strike="noStrike">
                <a:solidFill>
                  <a:srgbClr val="004aad"/>
                </a:solidFill>
                <a:latin typeface="Anantason Condensed Bold"/>
                <a:ea typeface="Anantason Condensed Bold"/>
              </a:rPr>
              <a:t>teens4unity</a:t>
            </a:r>
            <a:r>
              <a:rPr b="0" lang="en-US" sz="3200" spc="-1" strike="noStrike">
                <a:solidFill>
                  <a:srgbClr val="004aad"/>
                </a:solidFill>
                <a:latin typeface="Anantason Condensed Light"/>
                <a:ea typeface="Anantason Condensed Light"/>
              </a:rPr>
              <a:t>.com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0" name="Group 21"/>
          <p:cNvGrpSpPr/>
          <p:nvPr/>
        </p:nvGrpSpPr>
        <p:grpSpPr>
          <a:xfrm>
            <a:off x="29179800" y="26977320"/>
            <a:ext cx="2288160" cy="2288520"/>
            <a:chOff x="29179800" y="26977320"/>
            <a:chExt cx="2288160" cy="2288520"/>
          </a:xfrm>
        </p:grpSpPr>
        <p:grpSp>
          <p:nvGrpSpPr>
            <p:cNvPr id="61" name="Group 22"/>
            <p:cNvGrpSpPr/>
            <p:nvPr/>
          </p:nvGrpSpPr>
          <p:grpSpPr>
            <a:xfrm>
              <a:off x="29179800" y="26977320"/>
              <a:ext cx="2288160" cy="2288520"/>
              <a:chOff x="29179800" y="26977320"/>
              <a:chExt cx="2288160" cy="2288520"/>
            </a:xfrm>
          </p:grpSpPr>
          <p:sp>
            <p:nvSpPr>
              <p:cNvPr id="62" name="Freeform 23"/>
              <p:cNvSpPr/>
              <p:nvPr/>
            </p:nvSpPr>
            <p:spPr>
              <a:xfrm>
                <a:off x="29179800" y="26977320"/>
                <a:ext cx="2288160" cy="2288160"/>
              </a:xfrm>
              <a:custGeom>
                <a:avLst/>
                <a:gdLst>
                  <a:gd name="textAreaLeft" fmla="*/ 0 w 2288160"/>
                  <a:gd name="textAreaRight" fmla="*/ 2288880 w 2288160"/>
                  <a:gd name="textAreaTop" fmla="*/ 0 h 2288160"/>
                  <a:gd name="textAreaBottom" fmla="*/ 2288880 h 2288160"/>
                </a:gdLst>
                <a:ahLst/>
                <a:rect l="textAreaLeft" t="textAreaTop" r="textAreaRight" b="textAreaBottom"/>
                <a:pathLst>
                  <a:path w="812800" h="812800">
                    <a:moveTo>
                      <a:pt x="128523" y="0"/>
                    </a:moveTo>
                    <a:lnTo>
                      <a:pt x="684277" y="0"/>
                    </a:lnTo>
                    <a:cubicBezTo>
                      <a:pt x="755258" y="0"/>
                      <a:pt x="812800" y="57542"/>
                      <a:pt x="812800" y="128523"/>
                    </a:cubicBezTo>
                    <a:lnTo>
                      <a:pt x="812800" y="684277"/>
                    </a:lnTo>
                    <a:cubicBezTo>
                      <a:pt x="812800" y="755258"/>
                      <a:pt x="755258" y="812800"/>
                      <a:pt x="684277" y="812800"/>
                    </a:cubicBezTo>
                    <a:lnTo>
                      <a:pt x="128523" y="812800"/>
                    </a:lnTo>
                    <a:cubicBezTo>
                      <a:pt x="57542" y="812800"/>
                      <a:pt x="0" y="755258"/>
                      <a:pt x="0" y="684277"/>
                    </a:cubicBezTo>
                    <a:lnTo>
                      <a:pt x="0" y="128523"/>
                    </a:lnTo>
                    <a:cubicBezTo>
                      <a:pt x="0" y="57542"/>
                      <a:pt x="57542" y="0"/>
                      <a:pt x="128523" y="0"/>
                    </a:cubicBezTo>
                    <a:close/>
                  </a:path>
                </a:pathLst>
              </a:custGeom>
              <a:solidFill>
                <a:srgbClr val="f6f6f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63" name="TextBox 24"/>
              <p:cNvSpPr/>
              <p:nvPr/>
            </p:nvSpPr>
            <p:spPr>
              <a:xfrm>
                <a:off x="29179800" y="27138600"/>
                <a:ext cx="2288160" cy="2127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47160" rIns="47160" tIns="47160" bIns="47160" anchor="ctr">
                <a:noAutofit/>
              </a:bodyPr>
              <a:p>
                <a:pPr algn="ctr">
                  <a:lnSpc>
                    <a:spcPts val="6378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sp>
          <p:nvSpPr>
            <p:cNvPr id="64" name="Freeform 25"/>
            <p:cNvSpPr/>
            <p:nvPr/>
          </p:nvSpPr>
          <p:spPr>
            <a:xfrm>
              <a:off x="29537640" y="27398160"/>
              <a:ext cx="1555200" cy="1447200"/>
            </a:xfrm>
            <a:custGeom>
              <a:avLst/>
              <a:gdLst>
                <a:gd name="textAreaLeft" fmla="*/ 0 w 1555200"/>
                <a:gd name="textAreaRight" fmla="*/ 1555920 w 1555200"/>
                <a:gd name="textAreaTop" fmla="*/ 0 h 1447200"/>
                <a:gd name="textAreaBottom" fmla="*/ 1447920 h 1447200"/>
              </a:gdLst>
              <a:ahLst/>
              <a:rect l="textAreaLeft" t="textAreaTop" r="textAreaRight" b="textAreaBottom"/>
              <a:pathLst>
                <a:path w="2074705" h="1930628">
                  <a:moveTo>
                    <a:pt x="0" y="0"/>
                  </a:moveTo>
                  <a:lnTo>
                    <a:pt x="2074705" y="0"/>
                  </a:lnTo>
                  <a:lnTo>
                    <a:pt x="2074705" y="1930629"/>
                  </a:lnTo>
                  <a:lnTo>
                    <a:pt x="0" y="193062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4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</p:grpSp>
      <p:sp>
        <p:nvSpPr>
          <p:cNvPr id="65" name="Rectángulo 27"/>
          <p:cNvSpPr/>
          <p:nvPr/>
        </p:nvSpPr>
        <p:spPr>
          <a:xfrm>
            <a:off x="11010960" y="17373600"/>
            <a:ext cx="6448680" cy="1218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s-PY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6" name="TextBox 26"/>
          <p:cNvSpPr/>
          <p:nvPr/>
        </p:nvSpPr>
        <p:spPr>
          <a:xfrm>
            <a:off x="11408040" y="17472240"/>
            <a:ext cx="6123600" cy="75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5941"/>
              </a:lnSpc>
            </a:pPr>
            <a:r>
              <a:rPr b="1" i="1" lang="en-US" sz="5400" spc="-1" strike="noStrike">
                <a:solidFill>
                  <a:schemeClr val="lt1"/>
                </a:solidFill>
                <a:latin typeface="29LT Bukra Condensed Medium"/>
                <a:ea typeface="29LT Bukra Condensed Medium"/>
              </a:rPr>
              <a:t>N.</a:t>
            </a:r>
            <a:r>
              <a:rPr b="0" lang="en-US" sz="5400" spc="-1" strike="noStrike">
                <a:solidFill>
                  <a:schemeClr val="lt1"/>
                </a:solidFill>
                <a:latin typeface="29LT Bukra Condensed Medium"/>
                <a:ea typeface="29LT Bukra Condensed Medium"/>
              </a:rPr>
              <a:t> du Brésil,</a:t>
            </a:r>
            <a:r>
              <a:rPr b="0" lang="en-US" sz="4800" spc="-1" strike="noStrike">
                <a:solidFill>
                  <a:schemeClr val="lt1"/>
                </a:solidFill>
                <a:latin typeface="29LT Bukra Condensed Bold"/>
                <a:ea typeface="29LT Bukra Condensed Bold"/>
              </a:rPr>
              <a:t> raconte</a:t>
            </a:r>
            <a:r>
              <a:rPr b="0" lang="en-US" sz="5400" spc="-1" strike="noStrike">
                <a:solidFill>
                  <a:schemeClr val="lt1"/>
                </a:solidFill>
                <a:latin typeface="29LT Bukra Condensed Bold"/>
                <a:ea typeface="29LT Bukra Condensed Bold"/>
              </a:rPr>
              <a:t> </a:t>
            </a:r>
            <a:endParaRPr b="0" lang="fr-FR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TextBox 27"/>
          <p:cNvSpPr/>
          <p:nvPr/>
        </p:nvSpPr>
        <p:spPr>
          <a:xfrm>
            <a:off x="31406760" y="7200000"/>
            <a:ext cx="10007640" cy="625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6160"/>
              </a:lnSpc>
            </a:pPr>
            <a:r>
              <a:rPr b="0" lang="en-US" sz="4800" spc="-1" strike="noStrike">
                <a:solidFill>
                  <a:schemeClr val="lt1"/>
                </a:solidFill>
                <a:latin typeface="29LT Bukra Condensed Bold"/>
                <a:ea typeface="29LT Bukra Condensed Bold"/>
              </a:rPr>
              <a:t>Peut-être que nous aussi </a:t>
            </a:r>
            <a:r>
              <a:rPr b="0" lang="en-US" sz="4800" spc="-1" strike="noStrike">
                <a:solidFill>
                  <a:schemeClr val="lt1"/>
                </a:solidFill>
                <a:latin typeface="29LT Bukra Condensed"/>
                <a:ea typeface="29LT Bukra Condensed"/>
              </a:rPr>
              <a:t>nous avons reconnu la prnotre vie! </a:t>
            </a:r>
            <a:br>
              <a:rPr sz="4800"/>
            </a:br>
            <a:r>
              <a:rPr b="0" lang="en-US" sz="4800" spc="-1" strike="noStrike">
                <a:solidFill>
                  <a:schemeClr val="lt1"/>
                </a:solidFill>
                <a:latin typeface="29LT Bukra Condensed Bold"/>
                <a:ea typeface="29LT Bukra Condensed Bold"/>
              </a:rPr>
              <a:t>Est né en nou</a:t>
            </a:r>
            <a:r>
              <a:rPr b="0" lang="en-US" sz="4800" spc="-1" strike="noStrike">
                <a:solidFill>
                  <a:schemeClr val="lt1"/>
                </a:solidFill>
                <a:latin typeface="29LT Bukra Condensed"/>
                <a:ea typeface="29LT Bukra Condensed"/>
              </a:rPr>
              <a:t>ésence et l’action de Dieu dans </a:t>
            </a:r>
            <a:r>
              <a:rPr b="0" lang="en-US" sz="4800" spc="-1" strike="noStrike">
                <a:solidFill>
                  <a:schemeClr val="lt1"/>
                </a:solidFill>
                <a:latin typeface="29LT Bukra Condensed Bold"/>
                <a:ea typeface="29LT Bukra Condensed Bold"/>
              </a:rPr>
              <a:t>s le</a:t>
            </a:r>
            <a:r>
              <a:rPr b="0" lang="en-US" sz="4800" spc="-1" strike="noStrike">
                <a:solidFill>
                  <a:schemeClr val="lt1"/>
                </a:solidFill>
                <a:latin typeface="29LT Bukra Condensed Bold"/>
                <a:ea typeface="29LT Bukra Condensed Bold"/>
              </a:rPr>
              <a:t>pour désir de la conserver  toujours.</a:t>
            </a:r>
            <a:r>
              <a:rPr b="0" lang="en-US" sz="4800" spc="-1" strike="noStrike">
                <a:solidFill>
                  <a:schemeClr val="lt1"/>
                </a:solidFill>
                <a:latin typeface="29LT Bukra Condensed"/>
                <a:ea typeface="29LT Bukra Condensed"/>
              </a:rPr>
              <a:t> </a:t>
            </a:r>
            <a:br>
              <a:rPr sz="4800"/>
            </a:br>
            <a:r>
              <a:rPr b="0" lang="en-US" sz="4800" spc="-1" strike="noStrike">
                <a:solidFill>
                  <a:schemeClr val="lt1"/>
                </a:solidFill>
                <a:latin typeface="29LT Bukra Condensed"/>
                <a:ea typeface="29LT Bukra Condensed"/>
              </a:rPr>
              <a:t>Cette expérience nous aidera à trouver la force d’affronter les difficultés, les épreuves et la fatigue. </a:t>
            </a:r>
            <a:endParaRPr b="0" lang="fr-FR" sz="4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upo 27"/>
          <p:cNvGrpSpPr/>
          <p:nvPr/>
        </p:nvGrpSpPr>
        <p:grpSpPr>
          <a:xfrm>
            <a:off x="360" y="0"/>
            <a:ext cx="42290280" cy="29717280"/>
            <a:chOff x="360" y="0"/>
            <a:chExt cx="42290280" cy="29717280"/>
          </a:xfrm>
        </p:grpSpPr>
        <p:sp>
          <p:nvSpPr>
            <p:cNvPr id="69" name="Freeform 2"/>
            <p:cNvSpPr/>
            <p:nvPr/>
          </p:nvSpPr>
          <p:spPr>
            <a:xfrm>
              <a:off x="360" y="0"/>
              <a:ext cx="42290280" cy="29717280"/>
            </a:xfrm>
            <a:custGeom>
              <a:avLst/>
              <a:gdLst>
                <a:gd name="textAreaLeft" fmla="*/ 0 w 42290280"/>
                <a:gd name="textAreaRight" fmla="*/ 42291000 w 42290280"/>
                <a:gd name="textAreaTop" fmla="*/ 0 h 29717280"/>
                <a:gd name="textAreaBottom" fmla="*/ 29718000 h 29717280"/>
              </a:gdLst>
              <a:ahLst/>
              <a:rect l="textAreaLeft" t="textAreaTop" r="textAreaRight" b="textAreaBottom"/>
              <a:pathLst>
                <a:path w="42291000" h="29718000">
                  <a:moveTo>
                    <a:pt x="0" y="0"/>
                  </a:moveTo>
                  <a:lnTo>
                    <a:pt x="42291000" y="0"/>
                  </a:lnTo>
                  <a:lnTo>
                    <a:pt x="42291000" y="29718000"/>
                  </a:lnTo>
                  <a:lnTo>
                    <a:pt x="0" y="29718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70" name="Rectángulo 25"/>
            <p:cNvSpPr/>
            <p:nvPr/>
          </p:nvSpPr>
          <p:spPr>
            <a:xfrm>
              <a:off x="1454040" y="10720080"/>
              <a:ext cx="2781000" cy="121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s-PY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71" name="Group 3"/>
          <p:cNvGrpSpPr/>
          <p:nvPr/>
        </p:nvGrpSpPr>
        <p:grpSpPr>
          <a:xfrm>
            <a:off x="54720" y="46440"/>
            <a:ext cx="4827240" cy="4250160"/>
            <a:chOff x="54720" y="46440"/>
            <a:chExt cx="4827240" cy="4250160"/>
          </a:xfrm>
        </p:grpSpPr>
        <p:sp>
          <p:nvSpPr>
            <p:cNvPr id="72" name="Freeform 4"/>
            <p:cNvSpPr/>
            <p:nvPr/>
          </p:nvSpPr>
          <p:spPr>
            <a:xfrm rot="180600">
              <a:off x="156600" y="164880"/>
              <a:ext cx="4623120" cy="4012920"/>
            </a:xfrm>
            <a:custGeom>
              <a:avLst/>
              <a:gdLst>
                <a:gd name="textAreaLeft" fmla="*/ 0 w 4623120"/>
                <a:gd name="textAreaRight" fmla="*/ 4623840 w 4623120"/>
                <a:gd name="textAreaTop" fmla="*/ 0 h 4012920"/>
                <a:gd name="textAreaBottom" fmla="*/ 4013640 h 4012920"/>
              </a:gdLst>
              <a:ahLst/>
              <a:rect l="textAreaLeft" t="textAreaTop" r="textAreaRight" b="textAreaBottom"/>
              <a:pathLst>
                <a:path w="1069340" h="928243">
                  <a:moveTo>
                    <a:pt x="704977" y="0"/>
                  </a:moveTo>
                  <a:cubicBezTo>
                    <a:pt x="570484" y="0"/>
                    <a:pt x="436626" y="16256"/>
                    <a:pt x="303530" y="35941"/>
                  </a:cubicBezTo>
                  <a:cubicBezTo>
                    <a:pt x="251460" y="43561"/>
                    <a:pt x="190500" y="46101"/>
                    <a:pt x="143510" y="72771"/>
                  </a:cubicBezTo>
                  <a:cubicBezTo>
                    <a:pt x="30480" y="136271"/>
                    <a:pt x="7620" y="269621"/>
                    <a:pt x="3810" y="387731"/>
                  </a:cubicBezTo>
                  <a:cubicBezTo>
                    <a:pt x="0" y="509651"/>
                    <a:pt x="24130" y="636651"/>
                    <a:pt x="81280" y="744601"/>
                  </a:cubicBezTo>
                  <a:cubicBezTo>
                    <a:pt x="149225" y="875411"/>
                    <a:pt x="284480" y="928243"/>
                    <a:pt x="432054" y="928243"/>
                  </a:cubicBezTo>
                  <a:cubicBezTo>
                    <a:pt x="651383" y="928243"/>
                    <a:pt x="897890" y="811403"/>
                    <a:pt x="990600" y="659511"/>
                  </a:cubicBezTo>
                  <a:cubicBezTo>
                    <a:pt x="1047750" y="566801"/>
                    <a:pt x="1066800" y="462661"/>
                    <a:pt x="1068070" y="354711"/>
                  </a:cubicBezTo>
                  <a:cubicBezTo>
                    <a:pt x="1069340" y="291211"/>
                    <a:pt x="1060450" y="227711"/>
                    <a:pt x="1046480" y="165481"/>
                  </a:cubicBezTo>
                  <a:cubicBezTo>
                    <a:pt x="1032510" y="104521"/>
                    <a:pt x="1013460" y="54991"/>
                    <a:pt x="951230" y="28321"/>
                  </a:cubicBezTo>
                  <a:cubicBezTo>
                    <a:pt x="918210" y="15621"/>
                    <a:pt x="883920" y="10541"/>
                    <a:pt x="848360" y="6731"/>
                  </a:cubicBezTo>
                  <a:cubicBezTo>
                    <a:pt x="800481" y="2032"/>
                    <a:pt x="752602" y="0"/>
                    <a:pt x="704977" y="0"/>
                  </a:cubicBezTo>
                  <a:close/>
                </a:path>
              </a:pathLst>
            </a:custGeom>
            <a:solidFill>
              <a:srgbClr val="545454">
                <a:alpha val="9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</p:grpSp>
      <p:grpSp>
        <p:nvGrpSpPr>
          <p:cNvPr id="73" name="Group 5"/>
          <p:cNvGrpSpPr/>
          <p:nvPr/>
        </p:nvGrpSpPr>
        <p:grpSpPr>
          <a:xfrm>
            <a:off x="29170440" y="26972280"/>
            <a:ext cx="2288160" cy="2288160"/>
            <a:chOff x="29170440" y="26972280"/>
            <a:chExt cx="2288160" cy="2288160"/>
          </a:xfrm>
        </p:grpSpPr>
        <p:grpSp>
          <p:nvGrpSpPr>
            <p:cNvPr id="74" name="Group 6"/>
            <p:cNvGrpSpPr/>
            <p:nvPr/>
          </p:nvGrpSpPr>
          <p:grpSpPr>
            <a:xfrm>
              <a:off x="29170440" y="26972280"/>
              <a:ext cx="2288160" cy="2288160"/>
              <a:chOff x="29170440" y="26972280"/>
              <a:chExt cx="2288160" cy="2288160"/>
            </a:xfrm>
          </p:grpSpPr>
          <p:sp>
            <p:nvSpPr>
              <p:cNvPr id="75" name="Freeform 7"/>
              <p:cNvSpPr/>
              <p:nvPr/>
            </p:nvSpPr>
            <p:spPr>
              <a:xfrm>
                <a:off x="29170440" y="26972280"/>
                <a:ext cx="2288160" cy="2288160"/>
              </a:xfrm>
              <a:custGeom>
                <a:avLst/>
                <a:gdLst>
                  <a:gd name="textAreaLeft" fmla="*/ 0 w 2288160"/>
                  <a:gd name="textAreaRight" fmla="*/ 2288880 w 2288160"/>
                  <a:gd name="textAreaTop" fmla="*/ 0 h 2288160"/>
                  <a:gd name="textAreaBottom" fmla="*/ 2288880 h 2288160"/>
                </a:gdLst>
                <a:ahLst/>
                <a:rect l="textAreaLeft" t="textAreaTop" r="textAreaRight" b="textAreaBottom"/>
                <a:pathLst>
                  <a:path w="812800" h="812800">
                    <a:moveTo>
                      <a:pt x="128523" y="0"/>
                    </a:moveTo>
                    <a:lnTo>
                      <a:pt x="684277" y="0"/>
                    </a:lnTo>
                    <a:cubicBezTo>
                      <a:pt x="755258" y="0"/>
                      <a:pt x="812800" y="57542"/>
                      <a:pt x="812800" y="128523"/>
                    </a:cubicBezTo>
                    <a:lnTo>
                      <a:pt x="812800" y="684277"/>
                    </a:lnTo>
                    <a:cubicBezTo>
                      <a:pt x="812800" y="755258"/>
                      <a:pt x="755258" y="812800"/>
                      <a:pt x="684277" y="812800"/>
                    </a:cubicBezTo>
                    <a:lnTo>
                      <a:pt x="128523" y="812800"/>
                    </a:lnTo>
                    <a:cubicBezTo>
                      <a:pt x="57542" y="812800"/>
                      <a:pt x="0" y="755258"/>
                      <a:pt x="0" y="684277"/>
                    </a:cubicBezTo>
                    <a:lnTo>
                      <a:pt x="0" y="128523"/>
                    </a:lnTo>
                    <a:cubicBezTo>
                      <a:pt x="0" y="57542"/>
                      <a:pt x="57542" y="0"/>
                      <a:pt x="128523" y="0"/>
                    </a:cubicBezTo>
                    <a:close/>
                  </a:path>
                </a:pathLst>
              </a:custGeom>
              <a:solidFill>
                <a:srgbClr val="54545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76" name="TextBox 8"/>
              <p:cNvSpPr/>
              <p:nvPr/>
            </p:nvSpPr>
            <p:spPr>
              <a:xfrm>
                <a:off x="29170440" y="27133200"/>
                <a:ext cx="2288160" cy="2127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47160" rIns="47160" tIns="47160" bIns="47160" anchor="ctr">
                <a:noAutofit/>
              </a:bodyPr>
              <a:p>
                <a:pPr algn="ctr">
                  <a:lnSpc>
                    <a:spcPts val="6378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sp>
          <p:nvSpPr>
            <p:cNvPr id="77" name="Freeform 9"/>
            <p:cNvSpPr/>
            <p:nvPr/>
          </p:nvSpPr>
          <p:spPr>
            <a:xfrm>
              <a:off x="29522160" y="27301320"/>
              <a:ext cx="1585080" cy="1630080"/>
            </a:xfrm>
            <a:custGeom>
              <a:avLst/>
              <a:gdLst>
                <a:gd name="textAreaLeft" fmla="*/ 0 w 1585080"/>
                <a:gd name="textAreaRight" fmla="*/ 1585800 w 1585080"/>
                <a:gd name="textAreaTop" fmla="*/ 0 h 1630080"/>
                <a:gd name="textAreaBottom" fmla="*/ 1630800 h 1630080"/>
              </a:gdLst>
              <a:ahLst/>
              <a:rect l="textAreaLeft" t="textAreaTop" r="textAreaRight" b="textAreaBottom"/>
              <a:pathLst>
                <a:path w="2114224" h="2174630">
                  <a:moveTo>
                    <a:pt x="0" y="0"/>
                  </a:moveTo>
                  <a:lnTo>
                    <a:pt x="2114223" y="0"/>
                  </a:lnTo>
                  <a:lnTo>
                    <a:pt x="2114223" y="2174631"/>
                  </a:lnTo>
                  <a:lnTo>
                    <a:pt x="0" y="2174631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2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</p:grpSp>
      <p:sp>
        <p:nvSpPr>
          <p:cNvPr id="78" name="TextBox 10"/>
          <p:cNvSpPr/>
          <p:nvPr/>
        </p:nvSpPr>
        <p:spPr>
          <a:xfrm>
            <a:off x="1398600" y="10394640"/>
            <a:ext cx="8942400" cy="319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7000" spc="-1" strike="noStrike">
                <a:solidFill>
                  <a:srgbClr val="000000"/>
                </a:solidFill>
                <a:latin typeface="29LT Bukra Condensed"/>
                <a:ea typeface="29LT Bukra Condensed"/>
              </a:rPr>
              <a:t>«</a:t>
            </a:r>
            <a:r>
              <a:rPr b="1" lang="en-US" sz="7000" spc="-1" strike="noStrike">
                <a:solidFill>
                  <a:srgbClr val="000000"/>
                </a:solidFill>
                <a:latin typeface="29LT Bukra Condensed"/>
                <a:ea typeface="29LT Bukra Condensed"/>
              </a:rPr>
              <a:t>Seigneur, </a:t>
            </a:r>
            <a:r>
              <a:rPr b="1" lang="en-US" sz="7000" spc="-1" strike="noStrike">
                <a:solidFill>
                  <a:srgbClr val="000000"/>
                </a:solidFill>
                <a:latin typeface="29LT Bukra Condensed Bold"/>
                <a:ea typeface="29LT Bukra Condensed Bold"/>
              </a:rPr>
              <a:t>il est bon  pour nous de rester  ici</a:t>
            </a:r>
            <a:r>
              <a:rPr b="0" lang="en-US" sz="7000" spc="-1" strike="noStrike">
                <a:solidFill>
                  <a:srgbClr val="000000"/>
                </a:solidFill>
                <a:latin typeface="29LT Bukra Condensed"/>
                <a:ea typeface="29LT Bukra Condensed"/>
              </a:rPr>
              <a:t>»</a:t>
            </a:r>
            <a:endParaRPr b="0" lang="fr-FR" sz="7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TextBox 11"/>
          <p:cNvSpPr/>
          <p:nvPr/>
        </p:nvSpPr>
        <p:spPr>
          <a:xfrm>
            <a:off x="6887880" y="13635000"/>
            <a:ext cx="316800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5771"/>
              </a:lnSpc>
            </a:pPr>
            <a:r>
              <a:rPr b="0" lang="en-US" sz="5200" spc="-1" strike="noStrike">
                <a:solidFill>
                  <a:schemeClr val="dk1"/>
                </a:solidFill>
                <a:latin typeface="Teko"/>
                <a:ea typeface="Teko"/>
              </a:rPr>
              <a:t>(Mt 17, 4)</a:t>
            </a:r>
            <a:endParaRPr b="0" lang="fr-FR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TextBox 12"/>
          <p:cNvSpPr/>
          <p:nvPr/>
        </p:nvSpPr>
        <p:spPr>
          <a:xfrm>
            <a:off x="-9360" y="669960"/>
            <a:ext cx="4942440" cy="267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10536"/>
              </a:lnSpc>
            </a:pPr>
            <a:r>
              <a:rPr b="0" lang="en-US" sz="10540" spc="-106" strike="noStrike">
                <a:solidFill>
                  <a:srgbClr val="ffffff"/>
                </a:solidFill>
                <a:latin typeface="One Little Font Full Bold"/>
                <a:ea typeface="One Little Font Full Bold"/>
              </a:rPr>
              <a:t>Parole</a:t>
            </a:r>
            <a:endParaRPr b="0" lang="fr-FR" sz="1054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ts val="10536"/>
              </a:lnSpc>
            </a:pPr>
            <a:r>
              <a:rPr b="0" lang="en-US" sz="10540" spc="-106" strike="noStrike">
                <a:solidFill>
                  <a:srgbClr val="ffffff"/>
                </a:solidFill>
                <a:latin typeface="One Little Font Full Bold"/>
                <a:ea typeface="One Little Font Full Bold"/>
              </a:rPr>
              <a:t>de Vie</a:t>
            </a:r>
            <a:endParaRPr b="0" lang="fr-FR" sz="105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TextBox 13"/>
          <p:cNvSpPr/>
          <p:nvPr/>
        </p:nvSpPr>
        <p:spPr>
          <a:xfrm>
            <a:off x="416880" y="3195000"/>
            <a:ext cx="3818160" cy="46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3634"/>
              </a:lnSpc>
            </a:pPr>
            <a:r>
              <a:rPr b="0" lang="en-US" sz="3630" spc="-290" strike="noStrike">
                <a:solidFill>
                  <a:srgbClr val="fcfcfc"/>
                </a:solidFill>
                <a:latin typeface="Lazydog"/>
                <a:ea typeface="Lazydog"/>
              </a:rPr>
              <a:t>AGOSTO 2024</a:t>
            </a:r>
            <a:endParaRPr b="0" lang="fr-FR" sz="363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TextBox 14"/>
          <p:cNvSpPr/>
          <p:nvPr/>
        </p:nvSpPr>
        <p:spPr>
          <a:xfrm>
            <a:off x="22157640" y="9374400"/>
            <a:ext cx="8263080" cy="312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6160"/>
              </a:lnSpc>
            </a:pPr>
            <a:r>
              <a:rPr b="0" lang="en-US" sz="4800" spc="-1" strike="noStrike">
                <a:solidFill>
                  <a:srgbClr val="000000"/>
                </a:solidFill>
                <a:latin typeface="29LT Bukra Condensed Bold"/>
                <a:ea typeface="29LT Bukra Condensed Bold"/>
              </a:rPr>
              <a:t>Jésus a invité ses amis les plus proches </a:t>
            </a:r>
            <a:r>
              <a:rPr b="0" lang="en-US" sz="4800" spc="-1" strike="noStrike">
                <a:solidFill>
                  <a:srgbClr val="000000"/>
                </a:solidFill>
                <a:latin typeface="29LT Bukra Condensed"/>
                <a:ea typeface="29LT Bukra Condensed"/>
              </a:rPr>
              <a:t>à vivre une expérience inoubliable, dont ils se souviendront toujours. </a:t>
            </a:r>
            <a:endParaRPr b="0" lang="fr-F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TextBox 15"/>
          <p:cNvSpPr/>
          <p:nvPr/>
        </p:nvSpPr>
        <p:spPr>
          <a:xfrm>
            <a:off x="11136240" y="4820040"/>
            <a:ext cx="9576720" cy="782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6160"/>
              </a:lnSpc>
            </a:pPr>
            <a:r>
              <a:rPr b="0" lang="en-US" sz="4800" spc="-1" strike="noStrike">
                <a:solidFill>
                  <a:srgbClr val="000000"/>
                </a:solidFill>
                <a:latin typeface="29LT Bukra Condensed Light"/>
                <a:ea typeface="29LT Bukra Condensed Light"/>
              </a:rPr>
              <a:t>En route vers Jérusalem </a:t>
            </a:r>
            <a:r>
              <a:rPr b="0" lang="en-US" sz="4800" spc="-1" strike="noStrike">
                <a:solidFill>
                  <a:srgbClr val="000000"/>
                </a:solidFill>
                <a:latin typeface="29LT Bukra Condensed Bold"/>
                <a:ea typeface="29LT Bukra Condensed Bold"/>
              </a:rPr>
              <a:t>Jésus</a:t>
            </a:r>
            <a:r>
              <a:rPr b="0" lang="en-US" sz="4800" spc="-1" strike="noStrike">
                <a:solidFill>
                  <a:srgbClr val="000000"/>
                </a:solidFill>
                <a:latin typeface="29LT Bukra Condensed Light"/>
                <a:ea typeface="29LT Bukra Condensed Light"/>
              </a:rPr>
              <a:t> avec Pierre, Jacques et Jean</a:t>
            </a:r>
            <a:r>
              <a:rPr b="0" lang="en-US" sz="4800" spc="-1" strike="noStrike">
                <a:solidFill>
                  <a:srgbClr val="000000"/>
                </a:solidFill>
                <a:latin typeface="29LT Bukra Condensed Bold"/>
                <a:ea typeface="29LT Bukra Condensed Bold"/>
              </a:rPr>
              <a:t> monte sur “une haute montagne”</a:t>
            </a:r>
            <a:r>
              <a:rPr b="0" lang="en-US" sz="4800" spc="-1" strike="noStrike">
                <a:solidFill>
                  <a:srgbClr val="000000"/>
                </a:solidFill>
                <a:latin typeface="29LT Bukra Condensed Light"/>
                <a:ea typeface="29LT Bukra Condensed Light"/>
              </a:rPr>
              <a:t> .</a:t>
            </a:r>
            <a:r>
              <a:rPr b="0" lang="en-US" sz="4800" spc="-1" strike="noStrike">
                <a:solidFill>
                  <a:srgbClr val="000000"/>
                </a:solidFill>
                <a:latin typeface="29LT Bukra Condensed Bold"/>
                <a:ea typeface="29LT Bukra Condensed Bold"/>
              </a:rPr>
              <a:t> </a:t>
            </a:r>
            <a:endParaRPr b="0" lang="fr-FR" sz="4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ts val="6160"/>
              </a:lnSpc>
            </a:pPr>
            <a:r>
              <a:rPr b="0" lang="en-US" sz="4800" spc="-1" strike="noStrike">
                <a:solidFill>
                  <a:srgbClr val="000000"/>
                </a:solidFill>
                <a:latin typeface="29LT Bukra Condensed Bold"/>
                <a:ea typeface="29LT Bukra Condensed Bold"/>
              </a:rPr>
              <a:t>et là, ìl se fait voir dans une lumière nouvelle</a:t>
            </a:r>
            <a:r>
              <a:rPr b="0" lang="en-US" sz="4800" spc="-1" strike="noStrike">
                <a:solidFill>
                  <a:srgbClr val="000000"/>
                </a:solidFill>
                <a:latin typeface="29LT Bukra Condensed Light"/>
                <a:ea typeface="29LT Bukra Condensed Light"/>
              </a:rPr>
              <a:t> et son visage  “brille comme le soleil”, </a:t>
            </a:r>
            <a:r>
              <a:rPr b="0" lang="en-US" sz="4800" spc="-1" strike="noStrike">
                <a:solidFill>
                  <a:srgbClr val="000000"/>
                </a:solidFill>
                <a:latin typeface="29LT Bukra Condensed Bold"/>
                <a:ea typeface="29LT Bukra Condensed Bold"/>
              </a:rPr>
              <a:t>son Père se fait entendre, </a:t>
            </a:r>
            <a:r>
              <a:rPr b="0" lang="en-US" sz="4800" spc="-1" strike="noStrike">
                <a:solidFill>
                  <a:srgbClr val="000000"/>
                </a:solidFill>
                <a:latin typeface="29LT Bukra Condensed Light"/>
                <a:ea typeface="29LT Bukra Condensed Light"/>
              </a:rPr>
              <a:t> et il les invite à se mettre à l’écoute de Jésus. Pris par cette surprenane expérience, </a:t>
            </a:r>
            <a:r>
              <a:rPr b="0" lang="en-US" sz="4800" spc="-1" strike="noStrike">
                <a:solidFill>
                  <a:srgbClr val="000000"/>
                </a:solidFill>
                <a:latin typeface="29LT Bukra Condensed Bold"/>
                <a:ea typeface="29LT Bukra Condensed Bold"/>
              </a:rPr>
              <a:t>Pierre ne veut pas quitter ce lieu</a:t>
            </a:r>
            <a:endParaRPr b="0" lang="fr-F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TextBox 16"/>
          <p:cNvSpPr/>
          <p:nvPr/>
        </p:nvSpPr>
        <p:spPr>
          <a:xfrm>
            <a:off x="695160" y="22044960"/>
            <a:ext cx="10152720" cy="312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6160"/>
              </a:lnSpc>
            </a:pPr>
            <a:r>
              <a:rPr b="0" lang="en-US" sz="5600" spc="-1" strike="noStrike">
                <a:solidFill>
                  <a:srgbClr val="000000"/>
                </a:solidFill>
                <a:latin typeface="29LT Bukra Condensed"/>
                <a:ea typeface="29LT Bukra Condensed"/>
              </a:rPr>
              <a:t>Lorsque la lumière vient à manquer </a:t>
            </a:r>
            <a:r>
              <a:rPr b="0" lang="en-US" sz="5600" spc="-1" strike="noStrike">
                <a:solidFill>
                  <a:srgbClr val="000000"/>
                </a:solidFill>
                <a:latin typeface="29LT Bukra Condensed Bold"/>
                <a:ea typeface="29LT Bukra Condensed Bold"/>
              </a:rPr>
              <a:t>il faudra bien faire l’effort de  “monter sur la montagne”</a:t>
            </a:r>
            <a:r>
              <a:rPr b="0" lang="en-US" sz="5600" spc="-1" strike="noStrike">
                <a:solidFill>
                  <a:srgbClr val="000000"/>
                </a:solidFill>
                <a:latin typeface="29LT Bukra Condensed"/>
                <a:ea typeface="29LT Bukra Condensed"/>
              </a:rPr>
              <a:t> et de se mettre en silence, et à l’écoute.</a:t>
            </a:r>
            <a:endParaRPr b="0" lang="fr-FR" sz="5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TextBox 17"/>
          <p:cNvSpPr/>
          <p:nvPr/>
        </p:nvSpPr>
        <p:spPr>
          <a:xfrm>
            <a:off x="11136240" y="18910800"/>
            <a:ext cx="10080720" cy="569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5610"/>
              </a:lnSpc>
            </a:pPr>
            <a:r>
              <a:rPr b="0" lang="en-US" sz="4400" spc="-15" strike="noStrike">
                <a:solidFill>
                  <a:schemeClr val="dk1"/>
                </a:solidFill>
                <a:latin typeface="29LT Bukra Condensed"/>
                <a:ea typeface="29LT Bukra Condensed"/>
              </a:rPr>
              <a:t>Il y a a quelques mois, j’ai eu une grosse crise existentielle.</a:t>
            </a:r>
            <a:r>
              <a:rPr b="0" lang="en-US" sz="4400" spc="-15" strike="noStrike">
                <a:solidFill>
                  <a:schemeClr val="dk1"/>
                </a:solidFill>
                <a:latin typeface="29LT Bukra Condensed Bold"/>
                <a:ea typeface="29LT Bukra Condensed Bold"/>
              </a:rPr>
              <a:t> </a:t>
            </a:r>
            <a:r>
              <a:rPr b="0" lang="en-US" sz="4400" spc="-15" strike="noStrike">
                <a:solidFill>
                  <a:schemeClr val="dk1"/>
                </a:solidFill>
                <a:latin typeface="29LT Bukra Condensed"/>
                <a:ea typeface="29LT Bukra Condensed"/>
              </a:rPr>
              <a:t>je ne savais pas ce que je faisais en ce monde et </a:t>
            </a:r>
            <a:r>
              <a:rPr b="0" lang="en-US" sz="4400" spc="-15" strike="noStrike">
                <a:solidFill>
                  <a:schemeClr val="dk1"/>
                </a:solidFill>
                <a:latin typeface="29LT Bukra Condensed Bold"/>
                <a:ea typeface="29LT Bukra Condensed Bold"/>
              </a:rPr>
              <a:t>ne trouvais aucun sens à ma vie</a:t>
            </a:r>
            <a:r>
              <a:rPr b="0" lang="en-US" sz="4400" spc="-15" strike="noStrike">
                <a:solidFill>
                  <a:schemeClr val="dk1"/>
                </a:solidFill>
                <a:latin typeface="29LT Bukra Condensed"/>
                <a:ea typeface="29LT Bukra Condensed"/>
              </a:rPr>
              <a:t>. Je me suis éloignée de l’Eglise et cessé de fréquenter les rencontres autour de la Parole de Vie. Il me semblait avoir laissé de coté les valeurs dans lesquelles j’avais crues, </a:t>
            </a:r>
            <a:r>
              <a:rPr b="0" lang="en-US" sz="4400" spc="-15" strike="noStrike">
                <a:solidFill>
                  <a:schemeClr val="dk1"/>
                </a:solidFill>
                <a:latin typeface="29LT Bukra Condensed Bold"/>
                <a:ea typeface="29LT Bukra Condensed Bold"/>
              </a:rPr>
              <a:t>mais je ne faisais rien pour changer cette situation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TextBox 18"/>
          <p:cNvSpPr/>
          <p:nvPr/>
        </p:nvSpPr>
        <p:spPr>
          <a:xfrm>
            <a:off x="21793680" y="21483720"/>
            <a:ext cx="9110880" cy="356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5610"/>
              </a:lnSpc>
            </a:pPr>
            <a:r>
              <a:rPr b="0" lang="en-US" sz="4800" spc="-1" strike="noStrike">
                <a:solidFill>
                  <a:schemeClr val="dk1"/>
                </a:solidFill>
                <a:latin typeface="29LT Bukra Condensed"/>
                <a:ea typeface="29LT Bukra Condensed"/>
              </a:rPr>
              <a:t>Un jour, </a:t>
            </a:r>
            <a:r>
              <a:rPr b="0" lang="en-US" sz="4800" spc="-1" strike="noStrike">
                <a:solidFill>
                  <a:schemeClr val="dk1"/>
                </a:solidFill>
                <a:latin typeface="29LT Bukra Condensed Bold"/>
                <a:ea typeface="29LT Bukra Condensed Bold"/>
              </a:rPr>
              <a:t>une compagne de classe me dit que je pouvais sortir de ce tunnel</a:t>
            </a:r>
            <a:r>
              <a:rPr b="0" lang="en-US" sz="4800" spc="-1" strike="noStrike">
                <a:solidFill>
                  <a:schemeClr val="dk1"/>
                </a:solidFill>
                <a:latin typeface="29LT Bukra Condensed"/>
                <a:ea typeface="29LT Bukra Condensed"/>
              </a:rPr>
              <a:t> si seulement je retournais  vers Dieu. C’était des mots simples de sa part qui m’ont touchées profondément.</a:t>
            </a:r>
            <a:endParaRPr b="0" lang="fr-F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TextBox 19"/>
          <p:cNvSpPr/>
          <p:nvPr/>
        </p:nvSpPr>
        <p:spPr>
          <a:xfrm>
            <a:off x="31442760" y="20835720"/>
            <a:ext cx="10152720" cy="498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5610"/>
              </a:lnSpc>
            </a:pPr>
            <a:r>
              <a:rPr b="0" lang="en-US" sz="5100" spc="-1" strike="noStrike">
                <a:solidFill>
                  <a:srgbClr val="000000"/>
                </a:solidFill>
                <a:latin typeface="29LT Bukra Condensed Bold"/>
                <a:ea typeface="29LT Bukra Condensed Bold"/>
              </a:rPr>
              <a:t>J</a:t>
            </a:r>
            <a:r>
              <a:rPr b="0" lang="en-US" sz="4400" spc="-1" strike="noStrike">
                <a:solidFill>
                  <a:srgbClr val="000000"/>
                </a:solidFill>
                <a:latin typeface="29LT Bukra Condensed Bold"/>
                <a:ea typeface="29LT Bukra Condensed Bold"/>
              </a:rPr>
              <a:t>’ai tenté de m’arrêter </a:t>
            </a:r>
            <a:r>
              <a:rPr b="0" lang="en-US" sz="4400" spc="-1" strike="noStrike">
                <a:solidFill>
                  <a:srgbClr val="000000"/>
                </a:solidFill>
                <a:latin typeface="29LT Bukra Condensed"/>
                <a:ea typeface="29LT Bukra Condensed"/>
              </a:rPr>
              <a:t>et  de  trouver le silence au dedans de moi. Comme si une voix me disait: </a:t>
            </a:r>
            <a:r>
              <a:rPr b="0" lang="en-US" sz="4400" spc="-1" strike="noStrike">
                <a:solidFill>
                  <a:srgbClr val="000000"/>
                </a:solidFill>
                <a:latin typeface="29LT Bukra Condensed Bold"/>
                <a:ea typeface="29LT Bukra Condensed Bold"/>
              </a:rPr>
              <a:t>“Le moment est venu de témoigner”</a:t>
            </a:r>
            <a:r>
              <a:rPr b="0" lang="en-US" sz="4400" spc="-1" strike="noStrike">
                <a:solidFill>
                  <a:srgbClr val="000000"/>
                </a:solidFill>
                <a:latin typeface="29LT Bukra Condensed"/>
                <a:ea typeface="29LT Bukra Condensed"/>
              </a:rPr>
              <a:t>.  </a:t>
            </a:r>
            <a:r>
              <a:rPr b="0" lang="en-US" sz="4400" spc="-1" strike="noStrike">
                <a:solidFill>
                  <a:srgbClr val="000000"/>
                </a:solidFill>
                <a:latin typeface="29LT Bukra Condensed Bold"/>
                <a:ea typeface="29LT Bukra Condensed Bold"/>
              </a:rPr>
              <a:t>Nous sommes Lumière</a:t>
            </a:r>
            <a:r>
              <a:rPr b="0" lang="en-US" sz="4400" spc="-1" strike="noStrike">
                <a:solidFill>
                  <a:srgbClr val="000000"/>
                </a:solidFill>
                <a:latin typeface="29LT Bukra Condensed"/>
                <a:ea typeface="29LT Bukra Condensed"/>
              </a:rPr>
              <a:t> et il est possible </a:t>
            </a:r>
            <a:r>
              <a:rPr b="0" lang="en-US" sz="4400" spc="-1" strike="noStrike">
                <a:solidFill>
                  <a:srgbClr val="000000"/>
                </a:solidFill>
                <a:latin typeface="29LT Bukra Condensed Bold"/>
                <a:ea typeface="29LT Bukra Condensed"/>
              </a:rPr>
              <a:t> sans attendre </a:t>
            </a:r>
            <a:r>
              <a:rPr b="0" lang="en-US" sz="4400" spc="-1" strike="noStrike">
                <a:solidFill>
                  <a:srgbClr val="000000"/>
                </a:solidFill>
                <a:latin typeface="29LT Bukra Condensed Bold"/>
                <a:ea typeface="29LT Bukra Condensed Bold"/>
              </a:rPr>
              <a:t>de recommencer ! J</a:t>
            </a:r>
            <a:r>
              <a:rPr b="0" lang="en-US" sz="4400" spc="-1" strike="noStrike">
                <a:solidFill>
                  <a:srgbClr val="000000"/>
                </a:solidFill>
                <a:latin typeface="29LT Bukra Condensed"/>
                <a:ea typeface="29LT Bukra Condensed"/>
              </a:rPr>
              <a:t>’ai compris qu’il est possible de changer le monde </a:t>
            </a:r>
            <a:br>
              <a:rPr sz="4400"/>
            </a:br>
            <a:r>
              <a:rPr b="0" lang="en-US" sz="4400" spc="-1" strike="noStrike">
                <a:solidFill>
                  <a:srgbClr val="000000"/>
                </a:solidFill>
                <a:latin typeface="29LT Bukra Condensed"/>
                <a:ea typeface="29LT Bukra Condensed"/>
              </a:rPr>
              <a:t>avec des petites actions. 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TextBox 20"/>
          <p:cNvSpPr/>
          <p:nvPr/>
        </p:nvSpPr>
        <p:spPr>
          <a:xfrm>
            <a:off x="11768040" y="17454600"/>
            <a:ext cx="5330880" cy="150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5941"/>
              </a:lnSpc>
            </a:pPr>
            <a:r>
              <a:rPr b="0" lang="en-US" sz="5400" spc="-1" strike="noStrike">
                <a:solidFill>
                  <a:srgbClr val="ffffff"/>
                </a:solidFill>
                <a:latin typeface="29LT Bukra Condensed Medium"/>
                <a:ea typeface="29LT Bukra Condensed Medium"/>
              </a:rPr>
              <a:t>N. Brasile</a:t>
            </a:r>
            <a:r>
              <a:rPr b="0" lang="en-US" sz="5400" spc="-1" strike="noStrike">
                <a:solidFill>
                  <a:srgbClr val="ffffff"/>
                </a:solidFill>
                <a:latin typeface="29LT Bukra Condensed Bold"/>
                <a:ea typeface="29LT Bukra Condensed Bold"/>
              </a:rPr>
              <a:t> ci racconta: </a:t>
            </a:r>
            <a:endParaRPr b="0" lang="fr-FR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TextBox 22"/>
          <p:cNvSpPr/>
          <p:nvPr/>
        </p:nvSpPr>
        <p:spPr>
          <a:xfrm>
            <a:off x="32226840" y="27082080"/>
            <a:ext cx="9748800" cy="158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4161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Adattamento di Encar Javaloyes 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4161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Ilustrazione: Juancho Gutierrez (</a:t>
            </a:r>
            <a:r>
              <a:rPr b="0" lang="en-US" sz="3200" spc="-1" strike="noStrike" u="sng">
                <a:solidFill>
                  <a:srgbClr val="0000ff"/>
                </a:solidFill>
                <a:uFillTx/>
                <a:latin typeface="Anantason Condensed Light"/>
                <a:ea typeface="Anantason Condensed Light"/>
                <a:hlinkClick r:id="rId3"/>
              </a:rPr>
              <a:t>visolen@gmail.com</a:t>
            </a:r>
            <a:r>
              <a:rPr b="0" lang="en-US" sz="32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)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4161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www.</a:t>
            </a:r>
            <a:r>
              <a:rPr b="0" lang="en-US" sz="3200" spc="-1" strike="noStrike">
                <a:solidFill>
                  <a:srgbClr val="000000"/>
                </a:solidFill>
                <a:latin typeface="Anantason Condensed Bold"/>
                <a:ea typeface="Anantason Condensed Bold"/>
              </a:rPr>
              <a:t>focolare</a:t>
            </a:r>
            <a:r>
              <a:rPr b="0" lang="en-US" sz="32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.org / www.</a:t>
            </a:r>
            <a:r>
              <a:rPr b="0" lang="en-US" sz="3200" spc="-1" strike="noStrike">
                <a:solidFill>
                  <a:srgbClr val="000000"/>
                </a:solidFill>
                <a:latin typeface="Anantason Condensed Bold"/>
                <a:ea typeface="Anantason Condensed Bold"/>
              </a:rPr>
              <a:t>teens4unity</a:t>
            </a:r>
            <a:r>
              <a:rPr b="0" lang="en-US" sz="32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.com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Box 27"/>
          <p:cNvSpPr/>
          <p:nvPr/>
        </p:nvSpPr>
        <p:spPr>
          <a:xfrm>
            <a:off x="31226760" y="6770160"/>
            <a:ext cx="10368720" cy="625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6160"/>
              </a:lnSpc>
            </a:pPr>
            <a:r>
              <a:rPr b="0" lang="fr-FR" sz="4800" spc="-1" strike="noStrike">
                <a:solidFill>
                  <a:srgbClr val="000000"/>
                </a:solidFill>
                <a:latin typeface="29LT Bukra Condensed Bold"/>
                <a:ea typeface="29LT Bukra Condensed Bold"/>
              </a:rPr>
              <a:t>Peut-être que nous aussi </a:t>
            </a:r>
            <a:r>
              <a:rPr b="0" lang="fr-FR" sz="4800" spc="-1" strike="noStrike">
                <a:solidFill>
                  <a:srgbClr val="000000"/>
                </a:solidFill>
                <a:latin typeface="29LT Bukra Condensed"/>
                <a:ea typeface="29LT Bukra Condensed"/>
              </a:rPr>
              <a:t>nous avons reconnu la présence et l’action de Dieu dans notre vie ! </a:t>
            </a:r>
            <a:br>
              <a:rPr sz="4800"/>
            </a:br>
            <a:r>
              <a:rPr b="0" lang="fr-FR" sz="4800" spc="-1" strike="noStrike">
                <a:solidFill>
                  <a:srgbClr val="000000"/>
                </a:solidFill>
                <a:latin typeface="29LT Bukra Condensed Bold"/>
                <a:ea typeface="29LT Bukra Condensed Bold"/>
              </a:rPr>
              <a:t>Est né en nous le désir de  la conserver pour toujours.</a:t>
            </a:r>
            <a:r>
              <a:rPr b="0" lang="fr-FR" sz="4800" spc="-1" strike="noStrike">
                <a:solidFill>
                  <a:srgbClr val="000000"/>
                </a:solidFill>
                <a:latin typeface="29LT Bukra Condensed"/>
                <a:ea typeface="29LT Bukra Condensed"/>
              </a:rPr>
              <a:t> </a:t>
            </a:r>
            <a:br>
              <a:rPr sz="4800"/>
            </a:br>
            <a:r>
              <a:rPr b="0" lang="fr-FR" sz="4800" spc="-1" strike="noStrike">
                <a:solidFill>
                  <a:srgbClr val="000000"/>
                </a:solidFill>
                <a:latin typeface="29LT Bukra Condensed"/>
                <a:ea typeface="29LT Bukra Condensed"/>
              </a:rPr>
              <a:t>Cette expérience nous aidera à trouver la force d’affronter les difficultés, les épreuves et la fatigue</a:t>
            </a:r>
            <a:r>
              <a:rPr b="0" lang="fr-FR" sz="5500" spc="-1" strike="noStrike">
                <a:solidFill>
                  <a:srgbClr val="000000"/>
                </a:solidFill>
                <a:latin typeface="29LT Bukra Condensed"/>
                <a:ea typeface="29LT Bukra Condensed"/>
              </a:rPr>
              <a:t>. </a:t>
            </a:r>
            <a:endParaRPr b="0" lang="fr-FR" sz="5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Rectángulo 23"/>
          <p:cNvSpPr/>
          <p:nvPr/>
        </p:nvSpPr>
        <p:spPr>
          <a:xfrm>
            <a:off x="11010960" y="17373600"/>
            <a:ext cx="6323760" cy="1218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s-PY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2" name="TextBox 26"/>
          <p:cNvSpPr/>
          <p:nvPr/>
        </p:nvSpPr>
        <p:spPr>
          <a:xfrm>
            <a:off x="11352240" y="17724240"/>
            <a:ext cx="7432920" cy="75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5941"/>
              </a:lnSpc>
            </a:pPr>
            <a:r>
              <a:rPr b="0" lang="en-US" sz="5400" spc="-1" strike="noStrike">
                <a:solidFill>
                  <a:srgbClr val="ffffff"/>
                </a:solidFill>
                <a:latin typeface="29LT Bukra Condensed Medium"/>
                <a:ea typeface="29LT Bukra Condensed Medium"/>
              </a:rPr>
              <a:t>N</a:t>
            </a:r>
            <a:r>
              <a:rPr b="0" lang="en-US" sz="5400" spc="-1" strike="noStrike">
                <a:solidFill>
                  <a:srgbClr val="000000"/>
                </a:solidFill>
                <a:latin typeface="29LT Bukra Condensed Medium"/>
                <a:ea typeface="29LT Bukra Condensed Medium"/>
              </a:rPr>
              <a:t>.</a:t>
            </a:r>
            <a:r>
              <a:rPr b="0" lang="en-US" sz="5400" spc="-1" strike="noStrike">
                <a:solidFill>
                  <a:srgbClr val="ffffff"/>
                </a:solidFill>
                <a:latin typeface="29LT Bukra Condensed Medium"/>
                <a:ea typeface="29LT Bukra Condensed Medium"/>
              </a:rPr>
              <a:t> duBrésil  raconte</a:t>
            </a:r>
            <a:endParaRPr b="0" lang="fr-FR" sz="5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Application>sFree_Office_for_Docs_and_PDF/7.4.2.3$Windows_X86_64 LibreOffice_project/382eef1f22670f7f4118c8c2dd222ec7ad009daf</Application>
  <AppVersion>15.0000</AppVersion>
  <Words>689</Words>
  <Paragraphs>33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/>
  <dc:description/>
  <dc:identifier>DAGLZob3mbY</dc:identifier>
  <dc:language>fr-FR</dc:language>
  <cp:lastModifiedBy/>
  <dcterms:modified xsi:type="dcterms:W3CDTF">2024-07-22T19:38:09Z</dcterms:modified>
  <cp:revision>9</cp:revision>
  <dc:subject/>
  <dc:title>IT AGOSTO 2024 - A4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0x0101009F0E634B9C216C4AB4FFFB653A7A7918</vt:lpwstr>
  </property>
  <property fmtid="{D5CDD505-2E9C-101B-9397-08002B2CF9AE}" pid="3" name="PresentationFormat">
    <vt:lpwstr>Personnalisé</vt:lpwstr>
  </property>
  <property fmtid="{D5CDD505-2E9C-101B-9397-08002B2CF9AE}" pid="4" name="Slides">
    <vt:i4>2</vt:i4>
  </property>
</Properties>
</file>