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</p:sldIdLst>
  <p:sldSz cx="42291000" cy="2971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114280" y="6953760"/>
            <a:ext cx="3806136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5621B4C-3EE4-4B2A-8665-9772F64E8F1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C7BAC39E-2B91-46B7-BB83-F67FE28DC36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BEC67031-8EBA-41E4-A0A9-BA81FA9C8D4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056A124-BA57-4E49-A2EE-4DD1C00FB0B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048D0A7-CCCE-472A-AFAE-15E71D39FCF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2114280" y="6953760"/>
            <a:ext cx="3806136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985EF03-DDAD-439B-80F0-3103BD419EA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7A97764-8C27-4952-A8AD-3AD3971369D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2114280" y="6953760"/>
            <a:ext cx="1857384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21617280" y="6953760"/>
            <a:ext cx="1857384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241F53C7-7F23-4E58-B65C-9F70B7417C4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7C7DBB61-848E-44BB-A9D5-268796AE4A3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5B99644-A37C-4BAD-A7AB-3FF96042A42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AFB748D0-F809-4894-A0AD-62F6A0F84F9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CB0B1AF-CE56-43E0-ABBF-32A6B92FE942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C1897D1-FC62-4842-B74A-E06455FDB09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Cliquez pour éditer le format du plan de texte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niveau de plan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Troisième niveau de plan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Quatrième niveau de plan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Cinquième niveau de plan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Sixième niveau de plan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Septième niveau de plan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74A6BE3-4473-435D-BDCA-6B9C26A33F1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0302A36-6844-4514-84C7-C4E9B867BDA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9AE5F16-54C8-40E4-A897-A08A162ADD8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DCC4E94-44E0-4624-A3E7-D55A093B29E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B1879D6-3629-48B6-BEFC-6501B9F2F33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9E5A1F5-D12F-46BC-B011-D26D12341183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2A52666-0E31-4C56-9033-8460B4A1F57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4E85E23-225B-4198-ACEE-E35632AA971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0AE64E5-1B0B-4B31-A0F7-B8F31CB925C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Cliquez pour éditer le format du texte-titre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2114280" y="6953760"/>
            <a:ext cx="3806136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Cliquez pour éditer le format du plan de texte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niveau de plan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Troisième niveau de plan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Quatrième niveau de plan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Cinquième niveau de plan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Sixième niveau de plan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Septième niveau de plan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hyperlink" Target="mailto:visolen@gmail.com" TargetMode="External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hyperlink" Target="mailto:visolen@gmail.com" TargetMode="External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2"/>
          <p:cNvGrpSpPr/>
          <p:nvPr/>
        </p:nvGrpSpPr>
        <p:grpSpPr>
          <a:xfrm>
            <a:off x="484200" y="385560"/>
            <a:ext cx="41282280" cy="26008200"/>
            <a:chOff x="484200" y="385560"/>
            <a:chExt cx="41282280" cy="26008200"/>
          </a:xfrm>
        </p:grpSpPr>
        <p:grpSp>
          <p:nvGrpSpPr>
            <p:cNvPr id="68" name="Group 3"/>
            <p:cNvGrpSpPr/>
            <p:nvPr/>
          </p:nvGrpSpPr>
          <p:grpSpPr>
            <a:xfrm>
              <a:off x="21181320" y="13215240"/>
              <a:ext cx="10353240" cy="13032720"/>
              <a:chOff x="21181320" y="13215240"/>
              <a:chExt cx="10353240" cy="13032720"/>
            </a:xfrm>
          </p:grpSpPr>
          <p:sp>
            <p:nvSpPr>
              <p:cNvPr id="69" name="Freeform 4"/>
              <p:cNvSpPr/>
              <p:nvPr/>
            </p:nvSpPr>
            <p:spPr>
              <a:xfrm>
                <a:off x="21181320" y="13354200"/>
                <a:ext cx="10353240" cy="12893760"/>
              </a:xfrm>
              <a:custGeom>
                <a:avLst/>
                <a:gdLst>
                  <a:gd name="textAreaLeft" fmla="*/ 0 w 10353240"/>
                  <a:gd name="textAreaRight" fmla="*/ 10353600 w 10353240"/>
                  <a:gd name="textAreaTop" fmla="*/ 0 h 12893760"/>
                  <a:gd name="textAreaBottom" fmla="*/ 12894120 h 12893760"/>
                </a:gdLst>
                <a:ahLst/>
                <a:rect l="textAreaLeft" t="textAreaTop" r="textAreaRight" b="textAreaBottom"/>
                <a:pathLst>
                  <a:path w="2841446" h="3538658">
                    <a:moveTo>
                      <a:pt x="0" y="0"/>
                    </a:moveTo>
                    <a:lnTo>
                      <a:pt x="2841446" y="0"/>
                    </a:lnTo>
                    <a:lnTo>
                      <a:pt x="2841446" y="3538658"/>
                    </a:lnTo>
                    <a:lnTo>
                      <a:pt x="0" y="3538658"/>
                    </a:lnTo>
                    <a:close/>
                  </a:path>
                </a:pathLst>
              </a:custGeom>
              <a:solidFill>
                <a:srgbClr val="b9447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70" name="TextBox 5"/>
              <p:cNvSpPr/>
              <p:nvPr/>
            </p:nvSpPr>
            <p:spPr>
              <a:xfrm>
                <a:off x="21181320" y="13215240"/>
                <a:ext cx="10353240" cy="13032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1480" rIns="51480" tIns="51480" bIns="51480" anchor="ctr">
                <a:noAutofit/>
              </a:bodyPr>
              <a:p>
                <a:pPr algn="ctr" defTabSz="914400">
                  <a:lnSpc>
                    <a:spcPts val="2563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grpSp>
          <p:nvGrpSpPr>
            <p:cNvPr id="71" name="Group 6"/>
            <p:cNvGrpSpPr/>
            <p:nvPr/>
          </p:nvGrpSpPr>
          <p:grpSpPr>
            <a:xfrm>
              <a:off x="21181320" y="385560"/>
              <a:ext cx="10353240" cy="12997440"/>
              <a:chOff x="21181320" y="385560"/>
              <a:chExt cx="10353240" cy="12997440"/>
            </a:xfrm>
          </p:grpSpPr>
          <p:sp>
            <p:nvSpPr>
              <p:cNvPr id="72" name="Freeform 7"/>
              <p:cNvSpPr/>
              <p:nvPr/>
            </p:nvSpPr>
            <p:spPr>
              <a:xfrm>
                <a:off x="21181320" y="524520"/>
                <a:ext cx="10353240" cy="12858480"/>
              </a:xfrm>
              <a:custGeom>
                <a:avLst/>
                <a:gdLst>
                  <a:gd name="textAreaLeft" fmla="*/ 0 w 10353240"/>
                  <a:gd name="textAreaRight" fmla="*/ 10353600 w 10353240"/>
                  <a:gd name="textAreaTop" fmla="*/ 0 h 12858480"/>
                  <a:gd name="textAreaBottom" fmla="*/ 12858840 h 12858480"/>
                </a:gdLst>
                <a:ahLst/>
                <a:rect l="textAreaLeft" t="textAreaTop" r="textAreaRight" b="textAreaBottom"/>
                <a:pathLst>
                  <a:path w="2841446" h="3528935">
                    <a:moveTo>
                      <a:pt x="0" y="0"/>
                    </a:moveTo>
                    <a:lnTo>
                      <a:pt x="2841446" y="0"/>
                    </a:lnTo>
                    <a:lnTo>
                      <a:pt x="2841446" y="3528935"/>
                    </a:lnTo>
                    <a:lnTo>
                      <a:pt x="0" y="3528935"/>
                    </a:lnTo>
                    <a:close/>
                  </a:path>
                </a:pathLst>
              </a:custGeom>
              <a:solidFill>
                <a:srgbClr val="d64f5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73" name="TextBox 8"/>
              <p:cNvSpPr/>
              <p:nvPr/>
            </p:nvSpPr>
            <p:spPr>
              <a:xfrm>
                <a:off x="21181320" y="385560"/>
                <a:ext cx="10353240" cy="1299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1480" rIns="51480" tIns="51480" bIns="51480" anchor="ctr">
                <a:noAutofit/>
              </a:bodyPr>
              <a:p>
                <a:pPr algn="ctr" defTabSz="914400">
                  <a:lnSpc>
                    <a:spcPts val="2563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grpSp>
          <p:nvGrpSpPr>
            <p:cNvPr id="74" name="Group 9"/>
            <p:cNvGrpSpPr/>
            <p:nvPr/>
          </p:nvGrpSpPr>
          <p:grpSpPr>
            <a:xfrm>
              <a:off x="10823400" y="13215240"/>
              <a:ext cx="10371600" cy="13032720"/>
              <a:chOff x="10823400" y="13215240"/>
              <a:chExt cx="10371600" cy="13032720"/>
            </a:xfrm>
          </p:grpSpPr>
          <p:sp>
            <p:nvSpPr>
              <p:cNvPr id="75" name="Freeform 10"/>
              <p:cNvSpPr/>
              <p:nvPr/>
            </p:nvSpPr>
            <p:spPr>
              <a:xfrm>
                <a:off x="10823400" y="13354200"/>
                <a:ext cx="10371600" cy="12893760"/>
              </a:xfrm>
              <a:custGeom>
                <a:avLst/>
                <a:gdLst>
                  <a:gd name="textAreaLeft" fmla="*/ 0 w 10371600"/>
                  <a:gd name="textAreaRight" fmla="*/ 10371960 w 10371600"/>
                  <a:gd name="textAreaTop" fmla="*/ 0 h 12893760"/>
                  <a:gd name="textAreaBottom" fmla="*/ 12894120 h 12893760"/>
                </a:gdLst>
                <a:ahLst/>
                <a:rect l="textAreaLeft" t="textAreaTop" r="textAreaRight" b="textAreaBottom"/>
                <a:pathLst>
                  <a:path w="2846498" h="3538658">
                    <a:moveTo>
                      <a:pt x="0" y="0"/>
                    </a:moveTo>
                    <a:lnTo>
                      <a:pt x="2846498" y="0"/>
                    </a:lnTo>
                    <a:lnTo>
                      <a:pt x="2846498" y="3538658"/>
                    </a:lnTo>
                    <a:lnTo>
                      <a:pt x="0" y="3538658"/>
                    </a:lnTo>
                    <a:close/>
                  </a:path>
                </a:pathLst>
              </a:custGeom>
              <a:solidFill>
                <a:srgbClr val="1f8da3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76" name="TextBox 11"/>
              <p:cNvSpPr/>
              <p:nvPr/>
            </p:nvSpPr>
            <p:spPr>
              <a:xfrm>
                <a:off x="10823400" y="13215240"/>
                <a:ext cx="10371600" cy="13032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1480" rIns="51480" tIns="51480" bIns="51480" anchor="ctr">
                <a:noAutofit/>
              </a:bodyPr>
              <a:p>
                <a:pPr algn="ctr" defTabSz="914400">
                  <a:lnSpc>
                    <a:spcPts val="2563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grpSp>
          <p:nvGrpSpPr>
            <p:cNvPr id="77" name="Group 12"/>
            <p:cNvGrpSpPr/>
            <p:nvPr/>
          </p:nvGrpSpPr>
          <p:grpSpPr>
            <a:xfrm>
              <a:off x="484200" y="13215240"/>
              <a:ext cx="10353240" cy="13032720"/>
              <a:chOff x="484200" y="13215240"/>
              <a:chExt cx="10353240" cy="13032720"/>
            </a:xfrm>
          </p:grpSpPr>
          <p:sp>
            <p:nvSpPr>
              <p:cNvPr id="78" name="Freeform 13"/>
              <p:cNvSpPr/>
              <p:nvPr/>
            </p:nvSpPr>
            <p:spPr>
              <a:xfrm>
                <a:off x="484200" y="13354200"/>
                <a:ext cx="10353240" cy="12893760"/>
              </a:xfrm>
              <a:custGeom>
                <a:avLst/>
                <a:gdLst>
                  <a:gd name="textAreaLeft" fmla="*/ 0 w 10353240"/>
                  <a:gd name="textAreaRight" fmla="*/ 10353600 w 10353240"/>
                  <a:gd name="textAreaTop" fmla="*/ 0 h 12893760"/>
                  <a:gd name="textAreaBottom" fmla="*/ 12894120 h 12893760"/>
                </a:gdLst>
                <a:ahLst/>
                <a:rect l="textAreaLeft" t="textAreaTop" r="textAreaRight" b="textAreaBottom"/>
                <a:pathLst>
                  <a:path w="2841446" h="3538658">
                    <a:moveTo>
                      <a:pt x="0" y="0"/>
                    </a:moveTo>
                    <a:lnTo>
                      <a:pt x="2841446" y="0"/>
                    </a:lnTo>
                    <a:lnTo>
                      <a:pt x="2841446" y="3538658"/>
                    </a:lnTo>
                    <a:lnTo>
                      <a:pt x="0" y="3538658"/>
                    </a:lnTo>
                    <a:close/>
                  </a:path>
                </a:pathLst>
              </a:custGeom>
              <a:solidFill>
                <a:srgbClr val="f9ac6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79" name="TextBox 14"/>
              <p:cNvSpPr/>
              <p:nvPr/>
            </p:nvSpPr>
            <p:spPr>
              <a:xfrm>
                <a:off x="484200" y="13215240"/>
                <a:ext cx="10353240" cy="13032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1480" rIns="51480" tIns="51480" bIns="51480" anchor="ctr">
                <a:noAutofit/>
              </a:bodyPr>
              <a:p>
                <a:pPr algn="ctr" defTabSz="914400">
                  <a:lnSpc>
                    <a:spcPts val="2563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grpSp>
          <p:nvGrpSpPr>
            <p:cNvPr id="80" name="Group 15"/>
            <p:cNvGrpSpPr/>
            <p:nvPr/>
          </p:nvGrpSpPr>
          <p:grpSpPr>
            <a:xfrm>
              <a:off x="484200" y="385560"/>
              <a:ext cx="10353240" cy="12997440"/>
              <a:chOff x="484200" y="385560"/>
              <a:chExt cx="10353240" cy="12997440"/>
            </a:xfrm>
          </p:grpSpPr>
          <p:sp>
            <p:nvSpPr>
              <p:cNvPr id="81" name="Freeform 16"/>
              <p:cNvSpPr/>
              <p:nvPr/>
            </p:nvSpPr>
            <p:spPr>
              <a:xfrm>
                <a:off x="484200" y="524520"/>
                <a:ext cx="10353240" cy="12858480"/>
              </a:xfrm>
              <a:custGeom>
                <a:avLst/>
                <a:gdLst>
                  <a:gd name="textAreaLeft" fmla="*/ 0 w 10353240"/>
                  <a:gd name="textAreaRight" fmla="*/ 10353600 w 10353240"/>
                  <a:gd name="textAreaTop" fmla="*/ 0 h 12858480"/>
                  <a:gd name="textAreaBottom" fmla="*/ 12858840 h 12858480"/>
                </a:gdLst>
                <a:ahLst/>
                <a:rect l="textAreaLeft" t="textAreaTop" r="textAreaRight" b="textAreaBottom"/>
                <a:pathLst>
                  <a:path w="2841446" h="3528935">
                    <a:moveTo>
                      <a:pt x="0" y="0"/>
                    </a:moveTo>
                    <a:lnTo>
                      <a:pt x="2841446" y="0"/>
                    </a:lnTo>
                    <a:lnTo>
                      <a:pt x="2841446" y="3528935"/>
                    </a:lnTo>
                    <a:lnTo>
                      <a:pt x="0" y="3528935"/>
                    </a:lnTo>
                    <a:close/>
                  </a:path>
                </a:pathLst>
              </a:custGeom>
              <a:solidFill>
                <a:srgbClr val="ec5f5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82" name="TextBox 17"/>
              <p:cNvSpPr/>
              <p:nvPr/>
            </p:nvSpPr>
            <p:spPr>
              <a:xfrm>
                <a:off x="484200" y="385560"/>
                <a:ext cx="10353240" cy="1299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1480" rIns="51480" tIns="51480" bIns="51480" anchor="ctr">
                <a:noAutofit/>
              </a:bodyPr>
              <a:p>
                <a:pPr algn="ctr" defTabSz="914400">
                  <a:lnSpc>
                    <a:spcPts val="2563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grpSp>
          <p:nvGrpSpPr>
            <p:cNvPr id="83" name="Group 18"/>
            <p:cNvGrpSpPr/>
            <p:nvPr/>
          </p:nvGrpSpPr>
          <p:grpSpPr>
            <a:xfrm>
              <a:off x="10823400" y="385560"/>
              <a:ext cx="10371600" cy="12997440"/>
              <a:chOff x="10823400" y="385560"/>
              <a:chExt cx="10371600" cy="12997440"/>
            </a:xfrm>
          </p:grpSpPr>
          <p:sp>
            <p:nvSpPr>
              <p:cNvPr id="84" name="Freeform 19"/>
              <p:cNvSpPr/>
              <p:nvPr/>
            </p:nvSpPr>
            <p:spPr>
              <a:xfrm>
                <a:off x="10823400" y="524520"/>
                <a:ext cx="10371600" cy="12858480"/>
              </a:xfrm>
              <a:custGeom>
                <a:avLst/>
                <a:gdLst>
                  <a:gd name="textAreaLeft" fmla="*/ 0 w 10371600"/>
                  <a:gd name="textAreaRight" fmla="*/ 10371960 w 10371600"/>
                  <a:gd name="textAreaTop" fmla="*/ 0 h 12858480"/>
                  <a:gd name="textAreaBottom" fmla="*/ 12858840 h 12858480"/>
                </a:gdLst>
                <a:ahLst/>
                <a:rect l="textAreaLeft" t="textAreaTop" r="textAreaRight" b="textAreaBottom"/>
                <a:pathLst>
                  <a:path w="2846498" h="3528935">
                    <a:moveTo>
                      <a:pt x="0" y="0"/>
                    </a:moveTo>
                    <a:lnTo>
                      <a:pt x="2846498" y="0"/>
                    </a:lnTo>
                    <a:lnTo>
                      <a:pt x="2846498" y="3528935"/>
                    </a:lnTo>
                    <a:lnTo>
                      <a:pt x="0" y="3528935"/>
                    </a:lnTo>
                    <a:close/>
                  </a:path>
                </a:pathLst>
              </a:custGeom>
              <a:solidFill>
                <a:srgbClr val="00afcd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85" name="TextBox 20"/>
              <p:cNvSpPr/>
              <p:nvPr/>
            </p:nvSpPr>
            <p:spPr>
              <a:xfrm>
                <a:off x="10823400" y="385560"/>
                <a:ext cx="10371600" cy="1299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1480" rIns="51480" tIns="51480" bIns="51480" anchor="ctr">
                <a:noAutofit/>
              </a:bodyPr>
              <a:p>
                <a:pPr algn="ctr" defTabSz="914400">
                  <a:lnSpc>
                    <a:spcPts val="2563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grpSp>
          <p:nvGrpSpPr>
            <p:cNvPr id="86" name="Group 21"/>
            <p:cNvGrpSpPr/>
            <p:nvPr/>
          </p:nvGrpSpPr>
          <p:grpSpPr>
            <a:xfrm>
              <a:off x="31520880" y="518400"/>
              <a:ext cx="10245600" cy="13010040"/>
              <a:chOff x="31520880" y="518400"/>
              <a:chExt cx="10245600" cy="13010040"/>
            </a:xfrm>
          </p:grpSpPr>
          <p:sp>
            <p:nvSpPr>
              <p:cNvPr id="87" name="Freeform 22"/>
              <p:cNvSpPr/>
              <p:nvPr/>
            </p:nvSpPr>
            <p:spPr>
              <a:xfrm rot="10800000">
                <a:off x="31520880" y="518400"/>
                <a:ext cx="10245600" cy="12871080"/>
              </a:xfrm>
              <a:custGeom>
                <a:avLst/>
                <a:gdLst>
                  <a:gd name="textAreaLeft" fmla="*/ 0 w 10245600"/>
                  <a:gd name="textAreaRight" fmla="*/ 10245960 w 10245600"/>
                  <a:gd name="textAreaTop" fmla="*/ 0 h 12871080"/>
                  <a:gd name="textAreaBottom" fmla="*/ 12871440 h 12871080"/>
                </a:gdLst>
                <a:ahLst/>
                <a:rect l="textAreaLeft" t="textAreaTop" r="textAreaRight" b="textAreaBottom"/>
                <a:pathLst>
                  <a:path w="2811916" h="3532463">
                    <a:moveTo>
                      <a:pt x="0" y="0"/>
                    </a:moveTo>
                    <a:lnTo>
                      <a:pt x="2811916" y="0"/>
                    </a:lnTo>
                    <a:lnTo>
                      <a:pt x="2811916" y="3532463"/>
                    </a:lnTo>
                    <a:lnTo>
                      <a:pt x="0" y="3532463"/>
                    </a:lnTo>
                    <a:close/>
                  </a:path>
                </a:pathLst>
              </a:custGeom>
              <a:solidFill>
                <a:srgbClr val="797fb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88" name="TextBox 23"/>
              <p:cNvSpPr/>
              <p:nvPr/>
            </p:nvSpPr>
            <p:spPr>
              <a:xfrm rot="10800000">
                <a:off x="31520880" y="518400"/>
                <a:ext cx="10245600" cy="13010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1480" rIns="51480" tIns="51480" bIns="51480" anchor="ctr">
                <a:noAutofit/>
              </a:bodyPr>
              <a:p>
                <a:pPr algn="ctr" defTabSz="914400">
                  <a:lnSpc>
                    <a:spcPts val="2563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grpSp>
          <p:nvGrpSpPr>
            <p:cNvPr id="89" name="Group 24"/>
            <p:cNvGrpSpPr/>
            <p:nvPr/>
          </p:nvGrpSpPr>
          <p:grpSpPr>
            <a:xfrm>
              <a:off x="31520880" y="13383720"/>
              <a:ext cx="10245600" cy="13010040"/>
              <a:chOff x="31520880" y="13383720"/>
              <a:chExt cx="10245600" cy="13010040"/>
            </a:xfrm>
          </p:grpSpPr>
          <p:sp>
            <p:nvSpPr>
              <p:cNvPr id="90" name="Freeform 25"/>
              <p:cNvSpPr/>
              <p:nvPr/>
            </p:nvSpPr>
            <p:spPr>
              <a:xfrm rot="10800000">
                <a:off x="31520880" y="13383720"/>
                <a:ext cx="10245600" cy="12871080"/>
              </a:xfrm>
              <a:custGeom>
                <a:avLst/>
                <a:gdLst>
                  <a:gd name="textAreaLeft" fmla="*/ 0 w 10245600"/>
                  <a:gd name="textAreaRight" fmla="*/ 10245960 w 10245600"/>
                  <a:gd name="textAreaTop" fmla="*/ 0 h 12871080"/>
                  <a:gd name="textAreaBottom" fmla="*/ 12871440 h 12871080"/>
                </a:gdLst>
                <a:ahLst/>
                <a:rect l="textAreaLeft" t="textAreaTop" r="textAreaRight" b="textAreaBottom"/>
                <a:pathLst>
                  <a:path w="2811916" h="3532463">
                    <a:moveTo>
                      <a:pt x="0" y="0"/>
                    </a:moveTo>
                    <a:lnTo>
                      <a:pt x="2811916" y="0"/>
                    </a:lnTo>
                    <a:lnTo>
                      <a:pt x="2811916" y="3532463"/>
                    </a:lnTo>
                    <a:lnTo>
                      <a:pt x="0" y="3532463"/>
                    </a:lnTo>
                    <a:close/>
                  </a:path>
                </a:pathLst>
              </a:custGeom>
              <a:solidFill>
                <a:srgbClr val="825da5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91" name="TextBox 26"/>
              <p:cNvSpPr/>
              <p:nvPr/>
            </p:nvSpPr>
            <p:spPr>
              <a:xfrm rot="10800000">
                <a:off x="31520880" y="13383720"/>
                <a:ext cx="10245600" cy="13010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1480" rIns="51480" tIns="51480" bIns="51480" anchor="ctr">
                <a:noAutofit/>
              </a:bodyPr>
              <a:p>
                <a:pPr algn="ctr" defTabSz="914400">
                  <a:lnSpc>
                    <a:spcPts val="2563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</p:grpSp>
      <p:grpSp>
        <p:nvGrpSpPr>
          <p:cNvPr id="92" name="Group 27"/>
          <p:cNvGrpSpPr/>
          <p:nvPr/>
        </p:nvGrpSpPr>
        <p:grpSpPr>
          <a:xfrm>
            <a:off x="29294280" y="26910720"/>
            <a:ext cx="2288520" cy="2288520"/>
            <a:chOff x="29294280" y="26910720"/>
            <a:chExt cx="2288520" cy="2288520"/>
          </a:xfrm>
        </p:grpSpPr>
        <p:grpSp>
          <p:nvGrpSpPr>
            <p:cNvPr id="93" name="Group 28"/>
            <p:cNvGrpSpPr/>
            <p:nvPr/>
          </p:nvGrpSpPr>
          <p:grpSpPr>
            <a:xfrm>
              <a:off x="29294280" y="26910720"/>
              <a:ext cx="2288520" cy="2288520"/>
              <a:chOff x="29294280" y="26910720"/>
              <a:chExt cx="2288520" cy="2288520"/>
            </a:xfrm>
          </p:grpSpPr>
          <p:sp>
            <p:nvSpPr>
              <p:cNvPr id="94" name="Freeform 29"/>
              <p:cNvSpPr/>
              <p:nvPr/>
            </p:nvSpPr>
            <p:spPr>
              <a:xfrm>
                <a:off x="29294280" y="26910720"/>
                <a:ext cx="2288520" cy="2288520"/>
              </a:xfrm>
              <a:custGeom>
                <a:avLst/>
                <a:gdLst>
                  <a:gd name="textAreaLeft" fmla="*/ 0 w 2288520"/>
                  <a:gd name="textAreaRight" fmla="*/ 2288880 w 2288520"/>
                  <a:gd name="textAreaTop" fmla="*/ 0 h 2288520"/>
                  <a:gd name="textAreaBottom" fmla="*/ 2288880 h 2288520"/>
                </a:gdLst>
                <a:ahLst/>
                <a:rect l="textAreaLeft" t="textAreaTop" r="textAreaRight" b="textAreaBottom"/>
                <a:pathLst>
                  <a:path w="812800" h="812800">
                    <a:moveTo>
                      <a:pt x="128523" y="0"/>
                    </a:moveTo>
                    <a:lnTo>
                      <a:pt x="684277" y="0"/>
                    </a:lnTo>
                    <a:cubicBezTo>
                      <a:pt x="755258" y="0"/>
                      <a:pt x="812800" y="57542"/>
                      <a:pt x="812800" y="128523"/>
                    </a:cubicBezTo>
                    <a:lnTo>
                      <a:pt x="812800" y="684277"/>
                    </a:lnTo>
                    <a:cubicBezTo>
                      <a:pt x="812800" y="755258"/>
                      <a:pt x="755258" y="812800"/>
                      <a:pt x="684277" y="812800"/>
                    </a:cubicBezTo>
                    <a:lnTo>
                      <a:pt x="128523" y="812800"/>
                    </a:lnTo>
                    <a:cubicBezTo>
                      <a:pt x="57542" y="812800"/>
                      <a:pt x="0" y="755258"/>
                      <a:pt x="0" y="684277"/>
                    </a:cubicBezTo>
                    <a:lnTo>
                      <a:pt x="0" y="128523"/>
                    </a:lnTo>
                    <a:cubicBezTo>
                      <a:pt x="0" y="57542"/>
                      <a:pt x="57542" y="0"/>
                      <a:pt x="128523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95" name="TextBox 30"/>
              <p:cNvSpPr/>
              <p:nvPr/>
            </p:nvSpPr>
            <p:spPr>
              <a:xfrm>
                <a:off x="29294280" y="27071640"/>
                <a:ext cx="2288520" cy="212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7160" rIns="47160" tIns="47160" bIns="47160" anchor="ctr">
                <a:noAutofit/>
              </a:bodyPr>
              <a:p>
                <a:pPr algn="ctr" defTabSz="914400">
                  <a:lnSpc>
                    <a:spcPts val="6378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96" name="Freeform 31"/>
            <p:cNvSpPr/>
            <p:nvPr/>
          </p:nvSpPr>
          <p:spPr>
            <a:xfrm>
              <a:off x="29651760" y="27331200"/>
              <a:ext cx="1555560" cy="1447560"/>
            </a:xfrm>
            <a:custGeom>
              <a:avLst/>
              <a:gdLst>
                <a:gd name="textAreaLeft" fmla="*/ 0 w 1555560"/>
                <a:gd name="textAreaRight" fmla="*/ 1555920 w 1555560"/>
                <a:gd name="textAreaTop" fmla="*/ 0 h 1447560"/>
                <a:gd name="textAreaBottom" fmla="*/ 1447920 h 1447560"/>
              </a:gdLst>
              <a:ahLst/>
              <a:rect l="textAreaLeft" t="textAreaTop" r="textAreaRight" b="textAreaBottom"/>
              <a:pathLst>
                <a:path w="2074705" h="1930628">
                  <a:moveTo>
                    <a:pt x="0" y="0"/>
                  </a:moveTo>
                  <a:lnTo>
                    <a:pt x="2074705" y="0"/>
                  </a:lnTo>
                  <a:lnTo>
                    <a:pt x="2074705" y="1930629"/>
                  </a:lnTo>
                  <a:lnTo>
                    <a:pt x="0" y="193062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97" name="Freeform 32"/>
          <p:cNvSpPr/>
          <p:nvPr/>
        </p:nvSpPr>
        <p:spPr>
          <a:xfrm>
            <a:off x="360" y="0"/>
            <a:ext cx="42290640" cy="29717640"/>
          </a:xfrm>
          <a:custGeom>
            <a:avLst/>
            <a:gdLst>
              <a:gd name="textAreaLeft" fmla="*/ 0 w 42290640"/>
              <a:gd name="textAreaRight" fmla="*/ 42291000 w 42290640"/>
              <a:gd name="textAreaTop" fmla="*/ 0 h 29717640"/>
              <a:gd name="textAreaBottom" fmla="*/ 29718000 h 29717640"/>
            </a:gdLst>
            <a:ahLst/>
            <a:rect l="textAreaLeft" t="textAreaTop" r="textAreaRight" b="textAreaBottom"/>
            <a:pathLst>
              <a:path w="42291000" h="29718000">
                <a:moveTo>
                  <a:pt x="0" y="0"/>
                </a:moveTo>
                <a:lnTo>
                  <a:pt x="42291000" y="0"/>
                </a:lnTo>
                <a:lnTo>
                  <a:pt x="42291000" y="29718000"/>
                </a:lnTo>
                <a:lnTo>
                  <a:pt x="0" y="29718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s-PY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8" name="TextBox 33"/>
          <p:cNvSpPr/>
          <p:nvPr/>
        </p:nvSpPr>
        <p:spPr>
          <a:xfrm>
            <a:off x="1123200" y="7740000"/>
            <a:ext cx="9714240" cy="55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fr-FR" sz="5600" spc="29" strike="noStrike">
                <a:solidFill>
                  <a:srgbClr val="000000"/>
                </a:solidFill>
                <a:latin typeface="Comic Sans MS"/>
              </a:rPr>
              <a:t>«</a:t>
            </a:r>
            <a:r>
              <a:rPr b="0" lang="fr-FR" sz="5000" spc="29" strike="noStrike">
                <a:solidFill>
                  <a:srgbClr val="000000"/>
                </a:solidFill>
                <a:latin typeface="Comic Sans MS"/>
              </a:rPr>
              <a:t>Il en est du Royaume de Dieu, </a:t>
            </a:r>
            <a:r>
              <a:rPr b="1" lang="fr-FR" sz="5000" spc="29" strike="noStrike">
                <a:solidFill>
                  <a:srgbClr val="000000"/>
                </a:solidFill>
                <a:latin typeface="Comic Sans MS"/>
              </a:rPr>
              <a:t>comme d’un homme qui jette la semence en terre</a:t>
            </a:r>
            <a:r>
              <a:rPr b="0" lang="fr-FR" sz="5000" spc="29" strike="noStrike">
                <a:solidFill>
                  <a:srgbClr val="000000"/>
                </a:solidFill>
                <a:latin typeface="Comic Sans MS"/>
              </a:rPr>
              <a:t> ; qu’il dorme ou qu’il soit debout, de nuit comme de jour,</a:t>
            </a:r>
            <a:r>
              <a:rPr b="1" lang="fr-FR" sz="5000" spc="29" strike="noStrike">
                <a:solidFill>
                  <a:srgbClr val="000000"/>
                </a:solidFill>
                <a:latin typeface="Comic Sans MS"/>
              </a:rPr>
              <a:t> la semence germe et grandit</a:t>
            </a:r>
            <a:r>
              <a:rPr b="0" lang="fr-FR" sz="5000" spc="29" strike="noStrike">
                <a:solidFill>
                  <a:srgbClr val="000000"/>
                </a:solidFill>
                <a:latin typeface="Comic Sans MS"/>
              </a:rPr>
              <a:t>, et il ne sait comment</a:t>
            </a:r>
            <a:r>
              <a:rPr b="0" lang="fr-FR" sz="5600" spc="29" strike="noStrike">
                <a:solidFill>
                  <a:srgbClr val="000000"/>
                </a:solidFill>
                <a:latin typeface="Comic Sans MS"/>
              </a:rPr>
              <a:t>»</a:t>
            </a:r>
            <a:endParaRPr b="0" lang="fr-FR" sz="5600" spc="29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9" name="TextBox 34"/>
          <p:cNvSpPr/>
          <p:nvPr/>
        </p:nvSpPr>
        <p:spPr>
          <a:xfrm>
            <a:off x="7658280" y="6193800"/>
            <a:ext cx="2766600" cy="155304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144000" bIns="0" anchor="ctr">
            <a:spAutoFit/>
          </a:bodyPr>
          <a:p>
            <a:pPr algn="ctr" defTabSz="914400">
              <a:lnSpc>
                <a:spcPts val="5550"/>
              </a:lnSpc>
            </a:pPr>
            <a:r>
              <a:rPr b="0" lang="en-US" sz="4500" spc="-1" strike="noStrike">
                <a:solidFill>
                  <a:schemeClr val="dk1"/>
                </a:solidFill>
                <a:latin typeface="Teko"/>
              </a:rPr>
              <a:t>(Mc 4, 26-27)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0" name="Group 35"/>
          <p:cNvGrpSpPr/>
          <p:nvPr/>
        </p:nvGrpSpPr>
        <p:grpSpPr>
          <a:xfrm>
            <a:off x="58320" y="-720"/>
            <a:ext cx="5110920" cy="4500000"/>
            <a:chOff x="58320" y="-720"/>
            <a:chExt cx="5110920" cy="4500000"/>
          </a:xfrm>
        </p:grpSpPr>
        <p:sp>
          <p:nvSpPr>
            <p:cNvPr id="101" name="Freeform 36"/>
            <p:cNvSpPr/>
            <p:nvPr/>
          </p:nvSpPr>
          <p:spPr>
            <a:xfrm rot="180600">
              <a:off x="166320" y="124560"/>
              <a:ext cx="4894560" cy="4248720"/>
            </a:xfrm>
            <a:custGeom>
              <a:avLst/>
              <a:gdLst>
                <a:gd name="textAreaLeft" fmla="*/ 0 w 4894560"/>
                <a:gd name="textAreaRight" fmla="*/ 4894920 w 4894560"/>
                <a:gd name="textAreaTop" fmla="*/ 0 h 4248720"/>
                <a:gd name="textAreaBottom" fmla="*/ 4249080 h 4248720"/>
              </a:gdLst>
              <a:ahLst/>
              <a:rect l="textAreaLeft" t="textAreaTop" r="textAreaRight" b="textAreaBottom"/>
              <a:pathLst>
                <a:path w="1069340" h="928243">
                  <a:moveTo>
                    <a:pt x="704977" y="0"/>
                  </a:moveTo>
                  <a:cubicBezTo>
                    <a:pt x="570484" y="0"/>
                    <a:pt x="436626" y="16256"/>
                    <a:pt x="303530" y="35941"/>
                  </a:cubicBezTo>
                  <a:cubicBezTo>
                    <a:pt x="251460" y="43561"/>
                    <a:pt x="190500" y="46101"/>
                    <a:pt x="143510" y="72771"/>
                  </a:cubicBezTo>
                  <a:cubicBezTo>
                    <a:pt x="30480" y="136271"/>
                    <a:pt x="7620" y="269621"/>
                    <a:pt x="3810" y="387731"/>
                  </a:cubicBezTo>
                  <a:cubicBezTo>
                    <a:pt x="0" y="509651"/>
                    <a:pt x="24130" y="636651"/>
                    <a:pt x="81280" y="744601"/>
                  </a:cubicBezTo>
                  <a:cubicBezTo>
                    <a:pt x="149225" y="875411"/>
                    <a:pt x="284480" y="928243"/>
                    <a:pt x="432054" y="928243"/>
                  </a:cubicBezTo>
                  <a:cubicBezTo>
                    <a:pt x="651383" y="928243"/>
                    <a:pt x="897890" y="811403"/>
                    <a:pt x="990600" y="659511"/>
                  </a:cubicBezTo>
                  <a:cubicBezTo>
                    <a:pt x="1047750" y="566801"/>
                    <a:pt x="1066800" y="462661"/>
                    <a:pt x="1068070" y="354711"/>
                  </a:cubicBezTo>
                  <a:cubicBezTo>
                    <a:pt x="1069340" y="291211"/>
                    <a:pt x="1060450" y="227711"/>
                    <a:pt x="1046480" y="165481"/>
                  </a:cubicBezTo>
                  <a:cubicBezTo>
                    <a:pt x="1032510" y="104521"/>
                    <a:pt x="1013460" y="54991"/>
                    <a:pt x="951230" y="28321"/>
                  </a:cubicBezTo>
                  <a:cubicBezTo>
                    <a:pt x="918210" y="15621"/>
                    <a:pt x="883920" y="10541"/>
                    <a:pt x="848360" y="6731"/>
                  </a:cubicBezTo>
                  <a:cubicBezTo>
                    <a:pt x="800481" y="2032"/>
                    <a:pt x="752602" y="0"/>
                    <a:pt x="704977" y="0"/>
                  </a:cubicBezTo>
                  <a:close/>
                </a:path>
              </a:pathLst>
            </a:custGeom>
            <a:solidFill>
              <a:srgbClr val="0d99d6">
                <a:alpha val="9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2" name="TextBox 37"/>
          <p:cNvSpPr/>
          <p:nvPr/>
        </p:nvSpPr>
        <p:spPr>
          <a:xfrm>
            <a:off x="-9360" y="666000"/>
            <a:ext cx="5232960" cy="283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1154"/>
              </a:lnSpc>
            </a:pPr>
            <a:r>
              <a:rPr b="0" lang="en-US" sz="11150" spc="-111" strike="noStrike">
                <a:solidFill>
                  <a:srgbClr val="ffffff"/>
                </a:solidFill>
                <a:latin typeface="One Little Font Full Bold"/>
              </a:rPr>
              <a:t>Parole</a:t>
            </a:r>
            <a:endParaRPr b="0" lang="fr-FR" sz="1115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1154"/>
              </a:lnSpc>
            </a:pPr>
            <a:r>
              <a:rPr b="0" lang="en-US" sz="11150" spc="-111" strike="noStrike">
                <a:solidFill>
                  <a:srgbClr val="ffffff"/>
                </a:solidFill>
                <a:latin typeface="One Little Font Full Bold"/>
              </a:rPr>
              <a:t>de Vie</a:t>
            </a:r>
            <a:endParaRPr b="0" lang="fr-FR" sz="111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Box 38"/>
          <p:cNvSpPr/>
          <p:nvPr/>
        </p:nvSpPr>
        <p:spPr>
          <a:xfrm>
            <a:off x="441720" y="3328560"/>
            <a:ext cx="404244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847"/>
              </a:lnSpc>
            </a:pPr>
            <a:r>
              <a:rPr b="0" lang="en-US" sz="3850" spc="-307" strike="noStrike">
                <a:solidFill>
                  <a:srgbClr val="fcfcfc"/>
                </a:solidFill>
                <a:latin typeface="Lazydog"/>
              </a:rPr>
              <a:t>Juin 2024</a:t>
            </a:r>
            <a:endParaRPr b="0" lang="fr-FR" sz="38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Box 39"/>
          <p:cNvSpPr/>
          <p:nvPr/>
        </p:nvSpPr>
        <p:spPr>
          <a:xfrm>
            <a:off x="11269440" y="9755280"/>
            <a:ext cx="9682560" cy="312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 defTabSz="914400">
              <a:lnSpc>
                <a:spcPts val="6160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Comic Sans MS"/>
              </a:rPr>
              <a:t>La parabole du semeur </a:t>
            </a:r>
            <a:endParaRPr b="0" lang="fr-FR" sz="5000" spc="-1" strike="noStrike">
              <a:solidFill>
                <a:srgbClr val="000000"/>
              </a:solidFill>
              <a:latin typeface="Comic Sans MS"/>
            </a:endParaRPr>
          </a:p>
          <a:p>
            <a:pPr algn="r" defTabSz="914400">
              <a:lnSpc>
                <a:spcPts val="6160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Comic Sans MS"/>
              </a:rPr>
              <a:t>que transmet Marc</a:t>
            </a:r>
            <a:endParaRPr b="0" lang="fr-FR" sz="5000" spc="-1" strike="noStrike">
              <a:solidFill>
                <a:srgbClr val="000000"/>
              </a:solidFill>
              <a:latin typeface="Comic Sans MS"/>
            </a:endParaRPr>
          </a:p>
          <a:p>
            <a:pPr algn="r" defTabSz="914400">
              <a:lnSpc>
                <a:spcPts val="6160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Comic Sans MS"/>
              </a:rPr>
              <a:t>décrit bien à quoi ressemble </a:t>
            </a:r>
            <a:endParaRPr b="0" lang="fr-FR" sz="5000" spc="-1" strike="noStrike">
              <a:solidFill>
                <a:srgbClr val="000000"/>
              </a:solidFill>
              <a:latin typeface="Comic Sans MS"/>
            </a:endParaRPr>
          </a:p>
          <a:p>
            <a:pPr algn="r" defTabSz="914400">
              <a:lnSpc>
                <a:spcPts val="6160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Comic Sans MS"/>
              </a:rPr>
              <a:t>le Royaume de Dieu,</a:t>
            </a:r>
            <a:r>
              <a:rPr b="0" lang="en-US" sz="5000" spc="-1" strike="noStrike">
                <a:solidFill>
                  <a:srgbClr val="000000"/>
                </a:solidFill>
                <a:latin typeface="Comic Sans MS"/>
              </a:rPr>
              <a:t> </a:t>
            </a:r>
            <a:endParaRPr b="0" lang="fr-FR" sz="50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5" name="TextBox 40"/>
          <p:cNvSpPr/>
          <p:nvPr/>
        </p:nvSpPr>
        <p:spPr>
          <a:xfrm>
            <a:off x="22140000" y="10260000"/>
            <a:ext cx="9000000" cy="312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fr-FR" sz="5000" spc="-1" strike="noStrike">
                <a:solidFill>
                  <a:srgbClr val="ffffff"/>
                </a:solidFill>
                <a:latin typeface="Comic Sans MS"/>
              </a:rPr>
              <a:t>La semence </a:t>
            </a:r>
            <a:r>
              <a:rPr b="1" lang="fr-FR" sz="5000" spc="-1" strike="noStrike">
                <a:solidFill>
                  <a:srgbClr val="ffffff"/>
                </a:solidFill>
                <a:latin typeface="Comic Sans MS"/>
              </a:rPr>
              <a:t>une fois jetée </a:t>
            </a:r>
            <a:endParaRPr b="0" lang="fr-FR" sz="50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6160"/>
              </a:lnSpc>
            </a:pPr>
            <a:r>
              <a:rPr b="1" lang="fr-FR" sz="5000" spc="-1" strike="noStrike">
                <a:solidFill>
                  <a:srgbClr val="ffffff"/>
                </a:solidFill>
                <a:latin typeface="Comic Sans MS"/>
              </a:rPr>
              <a:t>en terre libère toute sa force vitale</a:t>
            </a:r>
            <a:r>
              <a:rPr b="0" lang="fr-FR" sz="5000" spc="-1" strike="noStrike">
                <a:solidFill>
                  <a:srgbClr val="ffffff"/>
                </a:solidFill>
                <a:latin typeface="Comic Sans MS"/>
              </a:rPr>
              <a:t>  et porte son fruit.</a:t>
            </a:r>
            <a:endParaRPr b="0" lang="fr-FR" sz="50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6" name="TextBox 41"/>
          <p:cNvSpPr/>
          <p:nvPr/>
        </p:nvSpPr>
        <p:spPr>
          <a:xfrm>
            <a:off x="31534560" y="9234720"/>
            <a:ext cx="9554760" cy="39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fr-FR" sz="5000" spc="-1" strike="noStrike">
                <a:solidFill>
                  <a:srgbClr val="ffffff"/>
                </a:solidFill>
                <a:latin typeface="Comic Sans MS"/>
              </a:rPr>
              <a:t>Accueillir ses Paroles, c’est </a:t>
            </a:r>
            <a:endParaRPr b="0" lang="fr-FR" sz="50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6160"/>
              </a:lnSpc>
            </a:pPr>
            <a:r>
              <a:rPr b="0" lang="fr-FR" sz="5000" spc="-1" strike="noStrike">
                <a:solidFill>
                  <a:srgbClr val="ffffff"/>
                </a:solidFill>
                <a:latin typeface="Comic Sans MS"/>
              </a:rPr>
              <a:t> </a:t>
            </a:r>
            <a:r>
              <a:rPr b="0" lang="fr-FR" sz="5000" spc="-1" strike="noStrike">
                <a:solidFill>
                  <a:srgbClr val="ffffff"/>
                </a:solidFill>
                <a:latin typeface="Comic Sans MS"/>
              </a:rPr>
              <a:t>vouloir </a:t>
            </a:r>
            <a:r>
              <a:rPr b="1" lang="fr-FR" sz="5000" spc="-1" strike="noStrike">
                <a:solidFill>
                  <a:srgbClr val="ffffff"/>
                </a:solidFill>
                <a:latin typeface="Comic Sans MS"/>
              </a:rPr>
              <a:t>bien préparer le terrain pour accueillir le don de Dieu</a:t>
            </a:r>
            <a:r>
              <a:rPr b="0" lang="fr-FR" sz="5000" spc="-1" strike="noStrike">
                <a:solidFill>
                  <a:srgbClr val="ffffff"/>
                </a:solidFill>
                <a:latin typeface="Comic Sans MS"/>
              </a:rPr>
              <a:t>. Et garder toujours  confiance dans son amour.</a:t>
            </a:r>
            <a:endParaRPr b="0" lang="fr-FR" sz="50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7" name="TextBox 42"/>
          <p:cNvSpPr/>
          <p:nvPr/>
        </p:nvSpPr>
        <p:spPr>
          <a:xfrm>
            <a:off x="1398600" y="20768760"/>
            <a:ext cx="8817480" cy="547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chemeClr val="dk1"/>
                </a:solidFill>
                <a:latin typeface="Comic Sans MS"/>
              </a:rPr>
              <a:t>“</a:t>
            </a:r>
            <a:r>
              <a:rPr b="1" lang="en-US" sz="5600" spc="-1" strike="noStrike">
                <a:solidFill>
                  <a:schemeClr val="dk1"/>
                </a:solidFill>
                <a:latin typeface="Comic Sans MS"/>
              </a:rPr>
              <a:t>C’est Dieu lui-même </a:t>
            </a:r>
            <a:endParaRPr b="0" lang="fr-FR" sz="56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6160"/>
              </a:lnSpc>
            </a:pPr>
            <a:r>
              <a:rPr b="1" lang="en-US" sz="5600" spc="-1" strike="noStrike">
                <a:solidFill>
                  <a:schemeClr val="dk1"/>
                </a:solidFill>
                <a:latin typeface="Comic Sans MS"/>
              </a:rPr>
              <a:t>qui vient à ta rencontre</a:t>
            </a:r>
            <a:r>
              <a:rPr b="0" lang="en-US" sz="5600" spc="-1" strike="noStrike">
                <a:solidFill>
                  <a:schemeClr val="dk1"/>
                </a:solidFill>
                <a:latin typeface="Comic Sans MS"/>
              </a:rPr>
              <a:t> et Il illumine ta vie, ton histoire</a:t>
            </a:r>
            <a:endParaRPr b="0" lang="fr-FR" sz="56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6160"/>
              </a:lnSpc>
            </a:pPr>
            <a:endParaRPr b="0" lang="fr-FR" sz="56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6160"/>
              </a:lnSpc>
            </a:pPr>
            <a:r>
              <a:rPr b="1" lang="en-US" sz="5600" spc="-1" strike="noStrike">
                <a:solidFill>
                  <a:schemeClr val="dk1"/>
                </a:solidFill>
                <a:latin typeface="Comic Sans MS"/>
              </a:rPr>
              <a:t>Le Royaume t’est offert </a:t>
            </a:r>
            <a:endParaRPr b="0" lang="fr-FR" sz="56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6160"/>
              </a:lnSpc>
            </a:pPr>
            <a:r>
              <a:rPr b="1" lang="en-US" sz="5600" spc="-1" strike="noStrike">
                <a:solidFill>
                  <a:schemeClr val="dk1"/>
                </a:solidFill>
                <a:latin typeface="Comic Sans MS"/>
              </a:rPr>
              <a:t>gratuitement”</a:t>
            </a:r>
            <a:endParaRPr b="0" lang="fr-FR" sz="56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8" name="TextBox 43"/>
          <p:cNvSpPr/>
          <p:nvPr/>
        </p:nvSpPr>
        <p:spPr>
          <a:xfrm>
            <a:off x="11160000" y="16740000"/>
            <a:ext cx="10021320" cy="469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1" i="1" lang="fr-FR" sz="4500" spc="-1" strike="noStrike">
                <a:solidFill>
                  <a:srgbClr val="000000"/>
                </a:solidFill>
                <a:latin typeface="Comic Sans MS"/>
              </a:rPr>
              <a:t>Jeter la semence</a:t>
            </a:r>
            <a:r>
              <a:rPr b="1" lang="fr-FR" sz="4500" spc="-1" strike="noStrike">
                <a:solidFill>
                  <a:srgbClr val="000000"/>
                </a:solidFill>
                <a:latin typeface="Comic Sans MS"/>
              </a:rPr>
              <a:t> : ne pas la garder pour soi ; la semer avec largesse et confiance. </a:t>
            </a:r>
            <a:br>
              <a:rPr sz="4500"/>
            </a:b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« de nuit comme de jour » :</a:t>
            </a:r>
            <a:br>
              <a:rPr sz="4500"/>
            </a:b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 le royaume grandit silencieusement, même dans  l’obscurité de nos nuits.</a:t>
            </a:r>
            <a:endParaRPr b="0" lang="fr-FR" sz="45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9" name="TextBox 44"/>
          <p:cNvSpPr/>
          <p:nvPr/>
        </p:nvSpPr>
        <p:spPr>
          <a:xfrm>
            <a:off x="10798560" y="21667680"/>
            <a:ext cx="10201320" cy="469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Cette Parole aide à avoir </a:t>
            </a:r>
            <a:endParaRPr b="0" lang="fr-FR" sz="45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6160"/>
              </a:lnSpc>
            </a:pPr>
            <a:r>
              <a:rPr b="1" lang="fr-FR" sz="4500" spc="-1" strike="noStrike">
                <a:solidFill>
                  <a:srgbClr val="000000"/>
                </a:solidFill>
                <a:latin typeface="Comic Sans MS"/>
              </a:rPr>
              <a:t>confiance dans l’amour</a:t>
            </a: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, même si son fruit peut tarder à venir.</a:t>
            </a:r>
            <a:endParaRPr b="0" lang="fr-FR" sz="45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6160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En elle c’est tout l’art de l’accompagnement patient. </a:t>
            </a:r>
            <a:endParaRPr b="0" lang="fr-FR" sz="45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6160"/>
              </a:lnSpc>
            </a:pPr>
            <a:r>
              <a:rPr b="1" lang="fr-FR" sz="4500" spc="-1" strike="noStrike">
                <a:solidFill>
                  <a:srgbClr val="000000"/>
                </a:solidFill>
                <a:latin typeface="Comic Sans MS"/>
              </a:rPr>
              <a:t>Sans la crainte des résultats.</a:t>
            </a:r>
            <a:endParaRPr b="0" lang="fr-FR" sz="45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0" name="TextBox 45"/>
          <p:cNvSpPr/>
          <p:nvPr/>
        </p:nvSpPr>
        <p:spPr>
          <a:xfrm>
            <a:off x="21600000" y="20907000"/>
            <a:ext cx="9920880" cy="537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6049"/>
              </a:lnSpc>
            </a:pPr>
            <a:r>
              <a:rPr b="0" lang="en-US" sz="5500" spc="-1" strike="noStrike">
                <a:solidFill>
                  <a:srgbClr val="000000"/>
                </a:solidFill>
                <a:latin typeface="29LT Bukra Condensed Light"/>
              </a:rPr>
              <a:t> </a:t>
            </a: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Une parente était </a:t>
            </a:r>
            <a:r>
              <a:rPr b="1" lang="fr-FR" sz="4500" spc="-1" strike="noStrike">
                <a:solidFill>
                  <a:srgbClr val="000000"/>
                </a:solidFill>
                <a:latin typeface="Comic Sans MS"/>
              </a:rPr>
              <a:t>désespérée 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6049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parce que son mari l’avait abandon-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6049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née. Et elle avait de </a:t>
            </a:r>
            <a:r>
              <a:rPr b="1" lang="fr-FR" sz="4500" spc="-1" strike="noStrike">
                <a:solidFill>
                  <a:srgbClr val="000000"/>
                </a:solidFill>
                <a:latin typeface="Comic Sans MS"/>
              </a:rPr>
              <a:t>gros problèmes 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6049"/>
              </a:lnSpc>
            </a:pPr>
            <a:r>
              <a:rPr b="1" lang="fr-FR" sz="4500" spc="-1" strike="noStrike">
                <a:solidFill>
                  <a:srgbClr val="000000"/>
                </a:solidFill>
                <a:latin typeface="Comic Sans MS"/>
              </a:rPr>
              <a:t>financiers</a:t>
            </a: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. Nous avons décidé 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6049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d’aider sa famille. Ce faisant nous 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6049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avons touché du doigt que Dieu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6049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omic Sans MS"/>
              </a:rPr>
              <a:t>agit bien en toutes situations.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Box 46"/>
          <p:cNvSpPr/>
          <p:nvPr/>
        </p:nvSpPr>
        <p:spPr>
          <a:xfrm>
            <a:off x="31520880" y="20221200"/>
            <a:ext cx="10245600" cy="594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851"/>
              </a:lnSpc>
            </a:pPr>
            <a:r>
              <a:rPr b="1" lang="en-US" sz="4500" spc="-1" strike="noStrike">
                <a:solidFill>
                  <a:srgbClr val="000000"/>
                </a:solidFill>
                <a:latin typeface="Comic Sans MS"/>
              </a:rPr>
              <a:t>Nous lui avons trouvé un travail et </a:t>
            </a:r>
            <a:br>
              <a:rPr sz="4500"/>
            </a:br>
            <a:r>
              <a:rPr b="1" lang="en-US" sz="4500" spc="-1" strike="noStrike">
                <a:solidFill>
                  <a:srgbClr val="000000"/>
                </a:solidFill>
                <a:latin typeface="Comic Sans MS"/>
              </a:rPr>
              <a:t>un nouvel appartement</a:t>
            </a:r>
            <a:r>
              <a:rPr b="0" lang="en-US" sz="4500" spc="-1" strike="noStrike">
                <a:solidFill>
                  <a:srgbClr val="000000"/>
                </a:solidFill>
                <a:latin typeface="Comic Sans MS"/>
              </a:rPr>
              <a:t>. </a:t>
            </a:r>
            <a:endParaRPr b="0" lang="fr-FR" sz="45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5851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Comic Sans MS"/>
              </a:rPr>
              <a:t> </a:t>
            </a:r>
            <a:r>
              <a:rPr b="0" lang="en-US" sz="4500" spc="-1" strike="noStrike">
                <a:solidFill>
                  <a:srgbClr val="000000"/>
                </a:solidFill>
                <a:latin typeface="Comic Sans MS"/>
              </a:rPr>
              <a:t>Mes frères et moi, avons mis à sa </a:t>
            </a:r>
            <a:endParaRPr b="0" lang="fr-FR" sz="45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5851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Comic Sans MS"/>
              </a:rPr>
              <a:t>   </a:t>
            </a:r>
            <a:r>
              <a:rPr b="0" lang="en-US" sz="4500" spc="-1" strike="noStrike">
                <a:solidFill>
                  <a:srgbClr val="000000"/>
                </a:solidFill>
                <a:latin typeface="Comic Sans MS"/>
              </a:rPr>
              <a:t>disposition ce que nous avions. </a:t>
            </a:r>
            <a:endParaRPr b="0" lang="fr-FR" sz="4500" spc="-1" strike="noStrike">
              <a:solidFill>
                <a:srgbClr val="000000"/>
              </a:solidFill>
              <a:latin typeface="Comic Sans MS"/>
            </a:endParaRPr>
          </a:p>
          <a:p>
            <a:pPr algn="ctr" defTabSz="914400">
              <a:lnSpc>
                <a:spcPts val="5851"/>
              </a:lnSpc>
            </a:pPr>
            <a:r>
              <a:rPr b="0" lang="en-US" sz="4500" spc="-1" strike="noStrike">
                <a:solidFill>
                  <a:srgbClr val="000000"/>
                </a:solidFill>
                <a:latin typeface="Comic Sans MS"/>
              </a:rPr>
              <a:t>Cette famille, maintenant, est  toute transformée et le papa, ayant su ce que nous avions fait, leur a écrit</a:t>
            </a:r>
            <a:br>
              <a:rPr sz="4500"/>
            </a:br>
            <a:r>
              <a:rPr b="1" lang="en-US" sz="4500" spc="-1" strike="noStrike">
                <a:solidFill>
                  <a:srgbClr val="000000"/>
                </a:solidFill>
                <a:latin typeface="Comic Sans MS"/>
              </a:rPr>
              <a:t>une lettre leur demandant pardon </a:t>
            </a:r>
            <a:r>
              <a:rPr b="0" lang="en-US" sz="4500" spc="-1" strike="noStrike">
                <a:solidFill>
                  <a:srgbClr val="000000"/>
                </a:solidFill>
                <a:latin typeface="Comic Sans MS"/>
              </a:rPr>
              <a:t>»</a:t>
            </a:r>
            <a:endParaRPr b="0" lang="fr-FR" sz="4500" spc="-1" strike="noStrike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2" name="TextBox 47"/>
          <p:cNvSpPr/>
          <p:nvPr/>
        </p:nvSpPr>
        <p:spPr>
          <a:xfrm>
            <a:off x="587160" y="27000000"/>
            <a:ext cx="2263284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755640" indent="-378000" defTabSz="914400">
              <a:lnSpc>
                <a:spcPts val="3849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</a:rPr>
              <a:t>C. Lubich, Parole de  Vie  octobre 1979, in, Parole di Vita, de Fabio Ciardi (Oeuvres de Chiara Lubich 5), Città Nuova, Rome 2017, p. 152</a:t>
            </a:r>
            <a:r>
              <a:rPr b="0" lang="en-US" sz="3500" spc="-1" strike="noStrike">
                <a:solidFill>
                  <a:srgbClr val="000000"/>
                </a:solidFill>
                <a:latin typeface="Anantason Condensed"/>
              </a:rPr>
              <a:t>  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TextBox 48"/>
          <p:cNvSpPr/>
          <p:nvPr/>
        </p:nvSpPr>
        <p:spPr>
          <a:xfrm>
            <a:off x="32388840" y="27239400"/>
            <a:ext cx="9749160" cy="158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Adaptation pari Encar Javaloyes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Ilustrations Juancho Gutierrez (</a:t>
            </a:r>
            <a:r>
              <a:rPr b="0" lang="en-US" sz="3200" spc="-1" strike="noStrike" u="sng">
                <a:solidFill>
                  <a:srgbClr val="0000ff"/>
                </a:solidFill>
                <a:uFillTx/>
                <a:latin typeface="Anantason Condensed Light"/>
                <a:hlinkClick r:id="rId3"/>
              </a:rPr>
              <a:t>visolen@gmail.com</a:t>
            </a: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4aad"/>
                </a:solidFill>
                <a:latin typeface="Anantason Condensed Light"/>
              </a:rPr>
              <a:t>www.</a:t>
            </a:r>
            <a:r>
              <a:rPr b="0" lang="en-US" sz="3200" spc="-1" strike="noStrike">
                <a:solidFill>
                  <a:srgbClr val="004aad"/>
                </a:solidFill>
                <a:latin typeface="Anantason Condensed Bold"/>
              </a:rPr>
              <a:t>focolare</a:t>
            </a:r>
            <a:r>
              <a:rPr b="0" lang="en-US" sz="3200" spc="-1" strike="noStrike">
                <a:solidFill>
                  <a:srgbClr val="004aad"/>
                </a:solidFill>
                <a:latin typeface="Anantason Condensed Light"/>
              </a:rPr>
              <a:t>.org</a:t>
            </a: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 / </a:t>
            </a:r>
            <a:r>
              <a:rPr b="0" lang="en-US" sz="3200" spc="-1" strike="noStrike">
                <a:solidFill>
                  <a:srgbClr val="004aad"/>
                </a:solidFill>
                <a:latin typeface="Anantason Condensed Light"/>
              </a:rPr>
              <a:t>www.</a:t>
            </a:r>
            <a:r>
              <a:rPr b="0" lang="en-US" sz="3200" spc="-1" strike="noStrike">
                <a:solidFill>
                  <a:srgbClr val="004aad"/>
                </a:solidFill>
                <a:latin typeface="Anantason Condensed Bold"/>
              </a:rPr>
              <a:t>teens4unity</a:t>
            </a:r>
            <a:r>
              <a:rPr b="0" lang="en-US" sz="3200" spc="-1" strike="noStrike">
                <a:solidFill>
                  <a:srgbClr val="004aad"/>
                </a:solidFill>
                <a:latin typeface="Anantason Condensed Light"/>
              </a:rPr>
              <a:t>.com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4" name="Group 49"/>
          <p:cNvGrpSpPr/>
          <p:nvPr/>
        </p:nvGrpSpPr>
        <p:grpSpPr>
          <a:xfrm>
            <a:off x="29179800" y="26977320"/>
            <a:ext cx="2288520" cy="2288880"/>
            <a:chOff x="29179800" y="26977320"/>
            <a:chExt cx="2288520" cy="2288880"/>
          </a:xfrm>
        </p:grpSpPr>
        <p:grpSp>
          <p:nvGrpSpPr>
            <p:cNvPr id="115" name="Group 50"/>
            <p:cNvGrpSpPr/>
            <p:nvPr/>
          </p:nvGrpSpPr>
          <p:grpSpPr>
            <a:xfrm>
              <a:off x="29179800" y="26977320"/>
              <a:ext cx="2288520" cy="2288880"/>
              <a:chOff x="29179800" y="26977320"/>
              <a:chExt cx="2288520" cy="2288880"/>
            </a:xfrm>
          </p:grpSpPr>
          <p:sp>
            <p:nvSpPr>
              <p:cNvPr id="116" name="Freeform 51"/>
              <p:cNvSpPr/>
              <p:nvPr/>
            </p:nvSpPr>
            <p:spPr>
              <a:xfrm>
                <a:off x="29179800" y="26977320"/>
                <a:ext cx="2288520" cy="2288520"/>
              </a:xfrm>
              <a:custGeom>
                <a:avLst/>
                <a:gdLst>
                  <a:gd name="textAreaLeft" fmla="*/ 0 w 2288520"/>
                  <a:gd name="textAreaRight" fmla="*/ 2288880 w 2288520"/>
                  <a:gd name="textAreaTop" fmla="*/ 0 h 2288520"/>
                  <a:gd name="textAreaBottom" fmla="*/ 2288880 h 2288520"/>
                </a:gdLst>
                <a:ahLst/>
                <a:rect l="textAreaLeft" t="textAreaTop" r="textAreaRight" b="textAreaBottom"/>
                <a:pathLst>
                  <a:path w="812800" h="812800">
                    <a:moveTo>
                      <a:pt x="128523" y="0"/>
                    </a:moveTo>
                    <a:lnTo>
                      <a:pt x="684277" y="0"/>
                    </a:lnTo>
                    <a:cubicBezTo>
                      <a:pt x="755258" y="0"/>
                      <a:pt x="812800" y="57542"/>
                      <a:pt x="812800" y="128523"/>
                    </a:cubicBezTo>
                    <a:lnTo>
                      <a:pt x="812800" y="684277"/>
                    </a:lnTo>
                    <a:cubicBezTo>
                      <a:pt x="812800" y="755258"/>
                      <a:pt x="755258" y="812800"/>
                      <a:pt x="684277" y="812800"/>
                    </a:cubicBezTo>
                    <a:lnTo>
                      <a:pt x="128523" y="812800"/>
                    </a:lnTo>
                    <a:cubicBezTo>
                      <a:pt x="57542" y="812800"/>
                      <a:pt x="0" y="755258"/>
                      <a:pt x="0" y="684277"/>
                    </a:cubicBezTo>
                    <a:lnTo>
                      <a:pt x="0" y="128523"/>
                    </a:lnTo>
                    <a:cubicBezTo>
                      <a:pt x="0" y="57542"/>
                      <a:pt x="57542" y="0"/>
                      <a:pt x="128523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117" name="TextBox 52"/>
              <p:cNvSpPr/>
              <p:nvPr/>
            </p:nvSpPr>
            <p:spPr>
              <a:xfrm>
                <a:off x="29179800" y="27138600"/>
                <a:ext cx="2288520" cy="212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7160" rIns="47160" tIns="47160" bIns="47160" anchor="ctr">
                <a:noAutofit/>
              </a:bodyPr>
              <a:p>
                <a:pPr algn="ctr" defTabSz="914400">
                  <a:lnSpc>
                    <a:spcPts val="6378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118" name="Freeform 53"/>
            <p:cNvSpPr/>
            <p:nvPr/>
          </p:nvSpPr>
          <p:spPr>
            <a:xfrm>
              <a:off x="29537640" y="27398160"/>
              <a:ext cx="1555560" cy="1447560"/>
            </a:xfrm>
            <a:custGeom>
              <a:avLst/>
              <a:gdLst>
                <a:gd name="textAreaLeft" fmla="*/ 0 w 1555560"/>
                <a:gd name="textAreaRight" fmla="*/ 1555920 w 1555560"/>
                <a:gd name="textAreaTop" fmla="*/ 0 h 1447560"/>
                <a:gd name="textAreaBottom" fmla="*/ 1447920 h 1447560"/>
              </a:gdLst>
              <a:ahLst/>
              <a:rect l="textAreaLeft" t="textAreaTop" r="textAreaRight" b="textAreaBottom"/>
              <a:pathLst>
                <a:path w="2074705" h="1930628">
                  <a:moveTo>
                    <a:pt x="0" y="0"/>
                  </a:moveTo>
                  <a:lnTo>
                    <a:pt x="2074705" y="0"/>
                  </a:lnTo>
                  <a:lnTo>
                    <a:pt x="2074705" y="1930629"/>
                  </a:lnTo>
                  <a:lnTo>
                    <a:pt x="0" y="193062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19" name="TextBox 55"/>
          <p:cNvSpPr/>
          <p:nvPr/>
        </p:nvSpPr>
        <p:spPr>
          <a:xfrm>
            <a:off x="21695400" y="19091160"/>
            <a:ext cx="4932000" cy="1815840"/>
          </a:xfrm>
          <a:prstGeom prst="rect">
            <a:avLst/>
          </a:prstGeom>
          <a:solidFill>
            <a:srgbClr val="c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108000" tIns="252000" bIns="0" anchor="ctr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rgbClr val="ffffff"/>
                </a:solidFill>
                <a:latin typeface="29LT Bukra Condensed Bold"/>
              </a:rPr>
              <a:t>Paul nous raconte : </a:t>
            </a:r>
            <a:endParaRPr b="0" lang="fr-FR" sz="5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eeform 2"/>
          <p:cNvSpPr/>
          <p:nvPr/>
        </p:nvSpPr>
        <p:spPr>
          <a:xfrm>
            <a:off x="-19800" y="0"/>
            <a:ext cx="42290640" cy="29717640"/>
          </a:xfrm>
          <a:custGeom>
            <a:avLst/>
            <a:gdLst>
              <a:gd name="textAreaLeft" fmla="*/ 0 w 42290640"/>
              <a:gd name="textAreaRight" fmla="*/ 42291000 w 42290640"/>
              <a:gd name="textAreaTop" fmla="*/ 0 h 29717640"/>
              <a:gd name="textAreaBottom" fmla="*/ 29718000 h 29717640"/>
            </a:gdLst>
            <a:ahLst/>
            <a:rect l="textAreaLeft" t="textAreaTop" r="textAreaRight" b="textAreaBottom"/>
            <a:pathLst>
              <a:path w="42291000" h="29718000">
                <a:moveTo>
                  <a:pt x="0" y="0"/>
                </a:moveTo>
                <a:lnTo>
                  <a:pt x="42291000" y="0"/>
                </a:lnTo>
                <a:lnTo>
                  <a:pt x="42291000" y="29718000"/>
                </a:lnTo>
                <a:lnTo>
                  <a:pt x="0" y="29718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s-PY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121" name="Group 3"/>
          <p:cNvGrpSpPr/>
          <p:nvPr/>
        </p:nvGrpSpPr>
        <p:grpSpPr>
          <a:xfrm>
            <a:off x="58320" y="-720"/>
            <a:ext cx="5110920" cy="4500000"/>
            <a:chOff x="58320" y="-720"/>
            <a:chExt cx="5110920" cy="4500000"/>
          </a:xfrm>
        </p:grpSpPr>
        <p:sp>
          <p:nvSpPr>
            <p:cNvPr id="122" name="Freeform 4"/>
            <p:cNvSpPr/>
            <p:nvPr/>
          </p:nvSpPr>
          <p:spPr>
            <a:xfrm rot="180600">
              <a:off x="166320" y="124560"/>
              <a:ext cx="4894560" cy="4248720"/>
            </a:xfrm>
            <a:custGeom>
              <a:avLst/>
              <a:gdLst>
                <a:gd name="textAreaLeft" fmla="*/ 0 w 4894560"/>
                <a:gd name="textAreaRight" fmla="*/ 4894920 w 4894560"/>
                <a:gd name="textAreaTop" fmla="*/ 0 h 4248720"/>
                <a:gd name="textAreaBottom" fmla="*/ 4249080 h 4248720"/>
              </a:gdLst>
              <a:ahLst/>
              <a:rect l="textAreaLeft" t="textAreaTop" r="textAreaRight" b="textAreaBottom"/>
              <a:pathLst>
                <a:path w="1069340" h="928243">
                  <a:moveTo>
                    <a:pt x="704977" y="0"/>
                  </a:moveTo>
                  <a:cubicBezTo>
                    <a:pt x="570484" y="0"/>
                    <a:pt x="436626" y="16256"/>
                    <a:pt x="303530" y="35941"/>
                  </a:cubicBezTo>
                  <a:cubicBezTo>
                    <a:pt x="251460" y="43561"/>
                    <a:pt x="190500" y="46101"/>
                    <a:pt x="143510" y="72771"/>
                  </a:cubicBezTo>
                  <a:cubicBezTo>
                    <a:pt x="30480" y="136271"/>
                    <a:pt x="7620" y="269621"/>
                    <a:pt x="3810" y="387731"/>
                  </a:cubicBezTo>
                  <a:cubicBezTo>
                    <a:pt x="0" y="509651"/>
                    <a:pt x="24130" y="636651"/>
                    <a:pt x="81280" y="744601"/>
                  </a:cubicBezTo>
                  <a:cubicBezTo>
                    <a:pt x="149225" y="875411"/>
                    <a:pt x="284480" y="928243"/>
                    <a:pt x="432054" y="928243"/>
                  </a:cubicBezTo>
                  <a:cubicBezTo>
                    <a:pt x="651383" y="928243"/>
                    <a:pt x="897890" y="811403"/>
                    <a:pt x="990600" y="659511"/>
                  </a:cubicBezTo>
                  <a:cubicBezTo>
                    <a:pt x="1047750" y="566801"/>
                    <a:pt x="1066800" y="462661"/>
                    <a:pt x="1068070" y="354711"/>
                  </a:cubicBezTo>
                  <a:cubicBezTo>
                    <a:pt x="1069340" y="291211"/>
                    <a:pt x="1060450" y="227711"/>
                    <a:pt x="1046480" y="165481"/>
                  </a:cubicBezTo>
                  <a:cubicBezTo>
                    <a:pt x="1032510" y="104521"/>
                    <a:pt x="1013460" y="54991"/>
                    <a:pt x="951230" y="28321"/>
                  </a:cubicBezTo>
                  <a:cubicBezTo>
                    <a:pt x="918210" y="15621"/>
                    <a:pt x="883920" y="10541"/>
                    <a:pt x="848360" y="6731"/>
                  </a:cubicBezTo>
                  <a:cubicBezTo>
                    <a:pt x="800481" y="2032"/>
                    <a:pt x="752602" y="0"/>
                    <a:pt x="704977" y="0"/>
                  </a:cubicBezTo>
                  <a:close/>
                </a:path>
              </a:pathLst>
            </a:custGeom>
            <a:solidFill>
              <a:srgbClr val="54545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23" name="TextBox 5"/>
          <p:cNvSpPr/>
          <p:nvPr/>
        </p:nvSpPr>
        <p:spPr>
          <a:xfrm>
            <a:off x="1123200" y="8534520"/>
            <a:ext cx="9368640" cy="445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021"/>
              </a:lnSpc>
            </a:pPr>
            <a:r>
              <a:rPr b="0" lang="en-US" sz="6440" spc="-1" strike="noStrike">
                <a:solidFill>
                  <a:srgbClr val="000000"/>
                </a:solidFill>
                <a:latin typeface="29LT Bukra Condensed"/>
              </a:rPr>
              <a:t>«Così è il regno di Dio: </a:t>
            </a:r>
            <a:endParaRPr b="0" lang="fr-FR" sz="644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021"/>
              </a:lnSpc>
            </a:pPr>
            <a:r>
              <a:rPr b="0" lang="en-US" sz="6440" spc="-1" strike="noStrike">
                <a:solidFill>
                  <a:srgbClr val="000000"/>
                </a:solidFill>
                <a:latin typeface="29LT Bukra Condensed Bold"/>
              </a:rPr>
              <a:t>come un uomo che getta il seme sul terreno</a:t>
            </a:r>
            <a:r>
              <a:rPr b="0" lang="en-US" sz="6440" spc="-1" strike="noStrike">
                <a:solidFill>
                  <a:srgbClr val="000000"/>
                </a:solidFill>
                <a:latin typeface="29LT Bukra Condensed"/>
              </a:rPr>
              <a:t>; dorma o vegli, di notte o di giorno, </a:t>
            </a:r>
            <a:r>
              <a:rPr b="0" lang="en-US" sz="6440" spc="-1" strike="noStrike">
                <a:solidFill>
                  <a:srgbClr val="000000"/>
                </a:solidFill>
                <a:latin typeface="29LT Bukra Condensed Bold"/>
              </a:rPr>
              <a:t>il seme germoglia e cresce</a:t>
            </a:r>
            <a:r>
              <a:rPr b="0" lang="en-US" sz="6440" spc="-1" strike="noStrike">
                <a:solidFill>
                  <a:srgbClr val="000000"/>
                </a:solidFill>
                <a:latin typeface="29LT Bukra Condensed"/>
              </a:rPr>
              <a:t>»</a:t>
            </a:r>
            <a:endParaRPr b="0" lang="fr-FR" sz="64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Box 6"/>
          <p:cNvSpPr/>
          <p:nvPr/>
        </p:nvSpPr>
        <p:spPr>
          <a:xfrm>
            <a:off x="6685560" y="6567480"/>
            <a:ext cx="4855320" cy="8373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216000" bIns="0" anchor="ctr" anchorCtr="1">
            <a:spAutoFit/>
          </a:bodyPr>
          <a:p>
            <a:pPr algn="ctr" defTabSz="914400">
              <a:lnSpc>
                <a:spcPts val="4898"/>
              </a:lnSpc>
            </a:pPr>
            <a:r>
              <a:rPr b="0" lang="en-US" sz="5000" spc="-1" strike="noStrike">
                <a:solidFill>
                  <a:srgbClr val="f6f6f6"/>
                </a:solidFill>
                <a:latin typeface="Teko"/>
              </a:rPr>
              <a:t> </a:t>
            </a:r>
            <a:r>
              <a:rPr b="0" lang="en-US" sz="5000" spc="-1" strike="noStrike">
                <a:solidFill>
                  <a:srgbClr val="f6f6f6"/>
                </a:solidFill>
                <a:latin typeface="Teko"/>
              </a:rPr>
              <a:t>(Mc 4, 26-27). </a:t>
            </a:r>
            <a:endParaRPr b="0" lang="fr-FR" sz="5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TextBox 7"/>
          <p:cNvSpPr/>
          <p:nvPr/>
        </p:nvSpPr>
        <p:spPr>
          <a:xfrm>
            <a:off x="-9360" y="666000"/>
            <a:ext cx="523296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11154"/>
              </a:lnSpc>
            </a:pPr>
            <a:r>
              <a:rPr b="0" lang="en-US" sz="11150" spc="-111" strike="noStrike">
                <a:solidFill>
                  <a:srgbClr val="ffffff"/>
                </a:solidFill>
                <a:latin typeface="One Little Font Full Bold"/>
              </a:rPr>
              <a:t>Parola</a:t>
            </a:r>
            <a:endParaRPr b="0" lang="fr-FR" sz="1115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11154"/>
              </a:lnSpc>
            </a:pPr>
            <a:r>
              <a:rPr b="0" lang="en-US" sz="11150" spc="-111" strike="noStrike">
                <a:solidFill>
                  <a:srgbClr val="ffffff"/>
                </a:solidFill>
                <a:latin typeface="One Little Font Full Bold"/>
              </a:rPr>
              <a:t>di Vita</a:t>
            </a:r>
            <a:endParaRPr b="0" lang="fr-FR" sz="111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8"/>
          <p:cNvSpPr/>
          <p:nvPr/>
        </p:nvSpPr>
        <p:spPr>
          <a:xfrm>
            <a:off x="441720" y="3328560"/>
            <a:ext cx="404244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847"/>
              </a:lnSpc>
            </a:pPr>
            <a:r>
              <a:rPr b="0" lang="en-US" sz="3850" spc="-307" strike="noStrike">
                <a:solidFill>
                  <a:srgbClr val="fcfcfc"/>
                </a:solidFill>
                <a:latin typeface="Lazydog"/>
              </a:rPr>
              <a:t>GIUGNO 2024</a:t>
            </a:r>
            <a:endParaRPr b="0" lang="fr-FR" sz="38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Box 9"/>
          <p:cNvSpPr/>
          <p:nvPr/>
        </p:nvSpPr>
        <p:spPr>
          <a:xfrm>
            <a:off x="12027600" y="9601200"/>
            <a:ext cx="8263440" cy="3452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2400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Il vangelo di Marco ci riporta 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Bold"/>
              </a:rPr>
              <a:t>la parabola del seminatore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 per annunciare la buona notizia del regno di Dio.</a:t>
            </a:r>
            <a:endParaRPr b="0" lang="fr-FR" sz="5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Box 10"/>
          <p:cNvSpPr/>
          <p:nvPr/>
        </p:nvSpPr>
        <p:spPr>
          <a:xfrm>
            <a:off x="22389840" y="10644480"/>
            <a:ext cx="7767360" cy="312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Il seme, 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Bold"/>
              </a:rPr>
              <a:t>una volta gettato nella terra sprigiona la sua forza vitale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 e porta frutto. </a:t>
            </a:r>
            <a:endParaRPr b="0" lang="fr-FR" sz="5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Box 11"/>
          <p:cNvSpPr/>
          <p:nvPr/>
        </p:nvSpPr>
        <p:spPr>
          <a:xfrm>
            <a:off x="32106960" y="8935920"/>
            <a:ext cx="8982360" cy="4199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800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A tutti quelli che accolgono le Sue Parole, 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Bold"/>
              </a:rPr>
              <a:t>affida il compito di preparare il terreno per accogliere il dono di Dio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 e custodire la speranza nel suo amore.</a:t>
            </a:r>
            <a:endParaRPr b="0" lang="fr-FR" sz="5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12"/>
          <p:cNvSpPr/>
          <p:nvPr/>
        </p:nvSpPr>
        <p:spPr>
          <a:xfrm>
            <a:off x="1398600" y="21388680"/>
            <a:ext cx="8817480" cy="234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«[…]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Bold"/>
              </a:rPr>
              <a:t> È Dio stesso che ti viene incontro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, che si rivela con la sua luce o ti tocca con la sua grazia. (…) </a:t>
            </a:r>
            <a:endParaRPr b="0" lang="fr-FR" sz="5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13"/>
          <p:cNvSpPr/>
          <p:nvPr/>
        </p:nvSpPr>
        <p:spPr>
          <a:xfrm>
            <a:off x="11768040" y="17388360"/>
            <a:ext cx="8725320" cy="469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Gettare il seme: 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Bold"/>
              </a:rPr>
              <a:t>non trattenerlo per sé, ma seminarlo con larghezza e fiducia. 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“Di notte o di giorno”: il regno cresce silenziosamente, anche nel buio delle nostre notti.</a:t>
            </a:r>
            <a:endParaRPr b="0" lang="fr-FR" sz="5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Box 14"/>
          <p:cNvSpPr/>
          <p:nvPr/>
        </p:nvSpPr>
        <p:spPr>
          <a:xfrm>
            <a:off x="11768040" y="21880440"/>
            <a:ext cx="8725320" cy="469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Questa Parola di vita ci apre alla 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Bold"/>
              </a:rPr>
              <a:t>fiducia nella forza dell’amore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, che porta frutto a suo tempo. Ci insegna l’arte di accompagnare con 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Bold"/>
              </a:rPr>
              <a:t>pazienza senza l’ansia dei risultati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.</a:t>
            </a:r>
            <a:endParaRPr b="0" lang="fr-FR" sz="5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TextBox 15"/>
          <p:cNvSpPr/>
          <p:nvPr/>
        </p:nvSpPr>
        <p:spPr>
          <a:xfrm>
            <a:off x="21928320" y="21291480"/>
            <a:ext cx="9111240" cy="48250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16000" bIns="0" anchor="t">
            <a:spAutoFit/>
          </a:bodyPr>
          <a:p>
            <a:pPr defTabSz="914400">
              <a:lnSpc>
                <a:spcPts val="6049"/>
              </a:lnSpc>
            </a:pPr>
            <a:r>
              <a:rPr b="0" lang="en-US" sz="5500" spc="-1" strike="noStrike">
                <a:solidFill>
                  <a:srgbClr val="000000"/>
                </a:solidFill>
                <a:latin typeface="29LT Bukra Condensed Light"/>
              </a:rPr>
              <a:t> “</a:t>
            </a:r>
            <a:r>
              <a:rPr b="0" lang="en-US" sz="5500" spc="-1" strike="noStrike">
                <a:solidFill>
                  <a:srgbClr val="000000"/>
                </a:solidFill>
                <a:latin typeface="29LT Bukra Condensed Light"/>
              </a:rPr>
              <a:t>Una nostra parente </a:t>
            </a:r>
            <a:r>
              <a:rPr b="0" lang="en-US" sz="5500" spc="-1" strike="noStrike">
                <a:solidFill>
                  <a:srgbClr val="000000"/>
                </a:solidFill>
                <a:latin typeface="29LT Bukra Condensed Bold"/>
              </a:rPr>
              <a:t>era disperata</a:t>
            </a:r>
            <a:r>
              <a:rPr b="0" lang="en-US" sz="5500" spc="-1" strike="noStrike">
                <a:solidFill>
                  <a:srgbClr val="000000"/>
                </a:solidFill>
                <a:latin typeface="29LT Bukra Condensed Light"/>
              </a:rPr>
              <a:t> perché il marito l'aveva abbandonata e </a:t>
            </a:r>
            <a:r>
              <a:rPr b="0" lang="en-US" sz="5500" spc="-1" strike="noStrike">
                <a:solidFill>
                  <a:srgbClr val="000000"/>
                </a:solidFill>
                <a:latin typeface="29LT Bukra Condensed Bold"/>
              </a:rPr>
              <a:t>aveva problemi economici</a:t>
            </a:r>
            <a:r>
              <a:rPr b="0" lang="en-US" sz="5500" spc="-1" strike="noStrike">
                <a:solidFill>
                  <a:srgbClr val="000000"/>
                </a:solidFill>
                <a:latin typeface="29LT Bukra Condensed Light"/>
              </a:rPr>
              <a:t>.</a:t>
            </a:r>
            <a:endParaRPr b="0" lang="fr-FR" sz="5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6049"/>
              </a:lnSpc>
            </a:pPr>
            <a:r>
              <a:rPr b="0" lang="en-US" sz="5500" spc="-1" strike="noStrike">
                <a:solidFill>
                  <a:srgbClr val="000000"/>
                </a:solidFill>
                <a:latin typeface="29LT Bukra Condensed Light"/>
              </a:rPr>
              <a:t>Abbiamo deciso di aiutarla come famiglia e abbiamo toccato con mano che Dio agisce in tutte le situazioni.</a:t>
            </a:r>
            <a:endParaRPr b="0" lang="fr-FR" sz="5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Box 16"/>
          <p:cNvSpPr/>
          <p:nvPr/>
        </p:nvSpPr>
        <p:spPr>
          <a:xfrm>
            <a:off x="31806000" y="19659600"/>
            <a:ext cx="9412920" cy="72378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24000" bIns="0" anchor="t">
            <a:spAutoFit/>
          </a:bodyPr>
          <a:p>
            <a:pPr algn="ctr" defTabSz="914400">
              <a:lnSpc>
                <a:spcPts val="6049"/>
              </a:lnSpc>
            </a:pPr>
            <a:r>
              <a:rPr b="0" lang="en-US" sz="5500" spc="-1" strike="noStrike">
                <a:solidFill>
                  <a:srgbClr val="000000"/>
                </a:solidFill>
                <a:latin typeface="29LT Bukra Condensed Bold"/>
              </a:rPr>
              <a:t>Siamo riusciti a trovare un lavoro ed un nuovo appartamento.</a:t>
            </a:r>
            <a:r>
              <a:rPr b="0" lang="en-US" sz="5500" spc="-1" strike="noStrike">
                <a:solidFill>
                  <a:srgbClr val="000000"/>
                </a:solidFill>
                <a:latin typeface="29LT Bukra Condensed Light"/>
              </a:rPr>
              <a:t> Io e i miei fratelli abbiamo messo a disposizione quello che avevamo. Adesso questa famiglia è trasformata e il padre, avendo saputo della esperienza che abbiamo fatto insieme, </a:t>
            </a:r>
            <a:r>
              <a:rPr b="0" lang="en-US" sz="5500" spc="-1" strike="noStrike">
                <a:solidFill>
                  <a:srgbClr val="000000"/>
                </a:solidFill>
                <a:latin typeface="29LT Bukra Condensed Bold"/>
              </a:rPr>
              <a:t>ha mandato una lettera chiedendo perdono</a:t>
            </a:r>
            <a:r>
              <a:rPr b="0" lang="en-US" sz="5500" spc="-1" strike="noStrike">
                <a:solidFill>
                  <a:srgbClr val="000000"/>
                </a:solidFill>
                <a:latin typeface="29LT Bukra Condensed Light"/>
              </a:rPr>
              <a:t>”.</a:t>
            </a:r>
            <a:endParaRPr b="0" lang="fr-FR" sz="5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Box 17"/>
          <p:cNvSpPr/>
          <p:nvPr/>
        </p:nvSpPr>
        <p:spPr>
          <a:xfrm>
            <a:off x="550800" y="27357480"/>
            <a:ext cx="22632840" cy="48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755640" indent="-378000" defTabSz="914400">
              <a:lnSpc>
                <a:spcPts val="3849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</a:rPr>
              <a:t>C. Lubich, Parola di Vita di ottobre 1979, in eadem, Parole di Vita, a cura di Fabio Ciardi (Opere di Chiara Lubich 5), Città Nuova, Roma 2017, p. 152</a:t>
            </a:r>
            <a:r>
              <a:rPr b="0" lang="en-US" sz="3500" spc="-1" strike="noStrike">
                <a:solidFill>
                  <a:srgbClr val="000000"/>
                </a:solidFill>
                <a:latin typeface="Anantason Condensed"/>
              </a:rPr>
              <a:t>  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Box 18"/>
          <p:cNvSpPr/>
          <p:nvPr/>
        </p:nvSpPr>
        <p:spPr>
          <a:xfrm>
            <a:off x="1398600" y="24188040"/>
            <a:ext cx="8817480" cy="156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rgbClr val="000000"/>
                </a:solidFill>
                <a:latin typeface="29LT Bukra Condensed Bold"/>
              </a:rPr>
              <a:t>Il regno ti viene offerto gratuitamente</a:t>
            </a:r>
            <a:r>
              <a:rPr b="0" lang="en-US" sz="5600" spc="-1" strike="noStrike">
                <a:solidFill>
                  <a:srgbClr val="000000"/>
                </a:solidFill>
                <a:latin typeface="29LT Bukra Condensed Light"/>
              </a:rPr>
              <a:t>» [1].</a:t>
            </a:r>
            <a:endParaRPr b="0" lang="fr-FR" sz="5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TextBox 19"/>
          <p:cNvSpPr/>
          <p:nvPr/>
        </p:nvSpPr>
        <p:spPr>
          <a:xfrm>
            <a:off x="21928320" y="19854720"/>
            <a:ext cx="5084280" cy="1888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144000" tIns="252000" bIns="72000" anchor="t">
            <a:spAutoFit/>
          </a:bodyPr>
          <a:p>
            <a:pPr algn="ctr" defTabSz="914400">
              <a:lnSpc>
                <a:spcPts val="6160"/>
              </a:lnSpc>
            </a:pPr>
            <a:r>
              <a:rPr b="0" lang="en-US" sz="5600" spc="-1" strike="noStrike">
                <a:solidFill>
                  <a:srgbClr val="ffffff"/>
                </a:solidFill>
                <a:latin typeface="29LT Bukra Condensed Bold"/>
              </a:rPr>
              <a:t>Paolo ci racconta: </a:t>
            </a:r>
            <a:endParaRPr b="0" lang="fr-FR" sz="5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8" name="TextBox 20"/>
          <p:cNvSpPr/>
          <p:nvPr/>
        </p:nvSpPr>
        <p:spPr>
          <a:xfrm>
            <a:off x="32226840" y="27082080"/>
            <a:ext cx="9749160" cy="158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Adattamento di Encar Javaloyes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Ilustrazione: Juancho Gutierrez (</a:t>
            </a:r>
            <a:r>
              <a:rPr b="0" lang="en-US" sz="3200" spc="-1" strike="noStrike" u="sng">
                <a:solidFill>
                  <a:srgbClr val="0000ff"/>
                </a:solidFill>
                <a:uFillTx/>
                <a:latin typeface="Anantason Condensed Light"/>
                <a:hlinkClick r:id="rId2"/>
              </a:rPr>
              <a:t>visolen@gmail.com</a:t>
            </a: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www.</a:t>
            </a:r>
            <a:r>
              <a:rPr b="0" lang="en-US" sz="3200" spc="-1" strike="noStrike">
                <a:solidFill>
                  <a:srgbClr val="000000"/>
                </a:solidFill>
                <a:latin typeface="Anantason Condensed Bold"/>
              </a:rPr>
              <a:t>focolare</a:t>
            </a: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.org / www.</a:t>
            </a:r>
            <a:r>
              <a:rPr b="0" lang="en-US" sz="3200" spc="-1" strike="noStrike">
                <a:solidFill>
                  <a:srgbClr val="000000"/>
                </a:solidFill>
                <a:latin typeface="Anantason Condensed Bold"/>
              </a:rPr>
              <a:t>teens4unity</a:t>
            </a: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</a:rPr>
              <a:t>.com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9" name="Group 21"/>
          <p:cNvGrpSpPr/>
          <p:nvPr/>
        </p:nvGrpSpPr>
        <p:grpSpPr>
          <a:xfrm>
            <a:off x="29170440" y="26972280"/>
            <a:ext cx="2288520" cy="2288520"/>
            <a:chOff x="29170440" y="26972280"/>
            <a:chExt cx="2288520" cy="2288520"/>
          </a:xfrm>
        </p:grpSpPr>
        <p:grpSp>
          <p:nvGrpSpPr>
            <p:cNvPr id="140" name="Group 22"/>
            <p:cNvGrpSpPr/>
            <p:nvPr/>
          </p:nvGrpSpPr>
          <p:grpSpPr>
            <a:xfrm>
              <a:off x="29170440" y="26972280"/>
              <a:ext cx="2288520" cy="2288520"/>
              <a:chOff x="29170440" y="26972280"/>
              <a:chExt cx="2288520" cy="2288520"/>
            </a:xfrm>
          </p:grpSpPr>
          <p:sp>
            <p:nvSpPr>
              <p:cNvPr id="141" name="Freeform 23"/>
              <p:cNvSpPr/>
              <p:nvPr/>
            </p:nvSpPr>
            <p:spPr>
              <a:xfrm>
                <a:off x="29170440" y="26972280"/>
                <a:ext cx="2288520" cy="2288520"/>
              </a:xfrm>
              <a:custGeom>
                <a:avLst/>
                <a:gdLst>
                  <a:gd name="textAreaLeft" fmla="*/ 0 w 2288520"/>
                  <a:gd name="textAreaRight" fmla="*/ 2288880 w 2288520"/>
                  <a:gd name="textAreaTop" fmla="*/ 0 h 2288520"/>
                  <a:gd name="textAreaBottom" fmla="*/ 2288880 h 2288520"/>
                </a:gdLst>
                <a:ahLst/>
                <a:rect l="textAreaLeft" t="textAreaTop" r="textAreaRight" b="textAreaBottom"/>
                <a:pathLst>
                  <a:path w="812800" h="812800">
                    <a:moveTo>
                      <a:pt x="128523" y="0"/>
                    </a:moveTo>
                    <a:lnTo>
                      <a:pt x="684277" y="0"/>
                    </a:lnTo>
                    <a:cubicBezTo>
                      <a:pt x="755258" y="0"/>
                      <a:pt x="812800" y="57542"/>
                      <a:pt x="812800" y="128523"/>
                    </a:cubicBezTo>
                    <a:lnTo>
                      <a:pt x="812800" y="684277"/>
                    </a:lnTo>
                    <a:cubicBezTo>
                      <a:pt x="812800" y="755258"/>
                      <a:pt x="755258" y="812800"/>
                      <a:pt x="684277" y="812800"/>
                    </a:cubicBezTo>
                    <a:lnTo>
                      <a:pt x="128523" y="812800"/>
                    </a:lnTo>
                    <a:cubicBezTo>
                      <a:pt x="57542" y="812800"/>
                      <a:pt x="0" y="755258"/>
                      <a:pt x="0" y="684277"/>
                    </a:cubicBezTo>
                    <a:lnTo>
                      <a:pt x="0" y="128523"/>
                    </a:lnTo>
                    <a:cubicBezTo>
                      <a:pt x="0" y="57542"/>
                      <a:pt x="57542" y="0"/>
                      <a:pt x="128523" y="0"/>
                    </a:cubicBezTo>
                    <a:close/>
                  </a:path>
                </a:pathLst>
              </a:custGeom>
              <a:solidFill>
                <a:srgbClr val="545454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142" name="TextBox 24"/>
              <p:cNvSpPr/>
              <p:nvPr/>
            </p:nvSpPr>
            <p:spPr>
              <a:xfrm>
                <a:off x="29170440" y="27133200"/>
                <a:ext cx="2288520" cy="2127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47160" rIns="47160" tIns="47160" bIns="47160" anchor="ctr">
                <a:noAutofit/>
              </a:bodyPr>
              <a:p>
                <a:pPr algn="ctr" defTabSz="914400">
                  <a:lnSpc>
                    <a:spcPts val="6378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143" name="Freeform 25"/>
            <p:cNvSpPr/>
            <p:nvPr/>
          </p:nvSpPr>
          <p:spPr>
            <a:xfrm>
              <a:off x="29522160" y="27301320"/>
              <a:ext cx="1585440" cy="1630440"/>
            </a:xfrm>
            <a:custGeom>
              <a:avLst/>
              <a:gdLst>
                <a:gd name="textAreaLeft" fmla="*/ 0 w 1585440"/>
                <a:gd name="textAreaRight" fmla="*/ 1585800 w 1585440"/>
                <a:gd name="textAreaTop" fmla="*/ 0 h 1630440"/>
                <a:gd name="textAreaBottom" fmla="*/ 1630800 h 1630440"/>
              </a:gdLst>
              <a:ahLst/>
              <a:rect l="textAreaLeft" t="textAreaTop" r="textAreaRight" b="textAreaBottom"/>
              <a:pathLst>
                <a:path w="2114224" h="2174630">
                  <a:moveTo>
                    <a:pt x="0" y="0"/>
                  </a:moveTo>
                  <a:lnTo>
                    <a:pt x="2114223" y="0"/>
                  </a:lnTo>
                  <a:lnTo>
                    <a:pt x="2114223" y="2174631"/>
                  </a:lnTo>
                  <a:lnTo>
                    <a:pt x="0" y="2174631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F0E634B9C216C4AB4FFFB653A7A7918" ma:contentTypeVersion="16" ma:contentTypeDescription="Creare un nuovo documento." ma:contentTypeScope="" ma:versionID="50cfbeac7baf9328a1239dacb751af6f">
  <xsd:schema xmlns:xsd="http://www.w3.org/2001/XMLSchema" xmlns:xs="http://www.w3.org/2001/XMLSchema" xmlns:p="http://schemas.microsoft.com/office/2006/metadata/properties" xmlns:ns2="8b861129-0d73-4312-bbbe-a82bc3901102" xmlns:ns3="5be84579-c802-4c28-afbe-e7eb7b5d93b2" targetNamespace="http://schemas.microsoft.com/office/2006/metadata/properties" ma:root="true" ma:fieldsID="6e74d75973799b2a6bf803bb2b28ae56" ns2:_="" ns3:_="">
    <xsd:import namespace="8b861129-0d73-4312-bbbe-a82bc3901102"/>
    <xsd:import namespace="5be84579-c802-4c28-afbe-e7eb7b5d93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61129-0d73-4312-bbbe-a82bc39011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827b190b-f2f9-433c-adc0-5e9deb5b7f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2" nillable="true" ma:displayName="Stato consenso" ma:internalName="Stato_x0020_consenso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84579-c802-4c28-afbe-e7eb7b5d93b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f0bf31-4d24-44f3-a1f1-19ea2f4dc51a}" ma:internalName="TaxCatchAll" ma:showField="CatchAllData" ma:web="5be84579-c802-4c28-afbe-e7eb7b5d93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8b861129-0d73-4312-bbbe-a82bc3901102" xsi:nil="true"/>
    <TaxCatchAll xmlns="5be84579-c802-4c28-afbe-e7eb7b5d93b2" xsi:nil="true"/>
    <lcf76f155ced4ddcb4097134ff3c332f xmlns="8b861129-0d73-4312-bbbe-a82bc390110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D55E16-27CF-42B1-B48F-3673DE12EC9A}"/>
</file>

<file path=customXml/itemProps2.xml><?xml version="1.0" encoding="utf-8"?>
<ds:datastoreItem xmlns:ds="http://schemas.openxmlformats.org/officeDocument/2006/customXml" ds:itemID="{6ABE0E09-2FAA-44FF-B664-E9E88DB911AC}"/>
</file>

<file path=customXml/itemProps3.xml><?xml version="1.0" encoding="utf-8"?>
<ds:datastoreItem xmlns:ds="http://schemas.openxmlformats.org/officeDocument/2006/customXml" ds:itemID="{DBE3F4F7-397B-4B92-9939-CE6FBB69FED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Application>LibreOffice/24.2.1.2$Windows_X86_64 LibreOffice_project/db4def46b0453cc22e2d0305797cf981b68ef5ac</Application>
  <AppVersion>15.0000</AppVersion>
  <Words>738</Words>
  <Paragraphs>41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DAGFPV2Dx7k</dc:identifier>
  <dc:language>fr-FR</dc:language>
  <cp:lastModifiedBy/>
  <dcterms:modified xsi:type="dcterms:W3CDTF">2024-05-23T23:40:54Z</dcterms:modified>
  <cp:revision>3</cp:revision>
  <dc:subject/>
  <dc:title>IT GIUGNO 2024 - A4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0x0101009F0E634B9C216C4AB4FFFB653A7A7918</vt:lpwstr>
  </property>
  <property fmtid="{D5CDD505-2E9C-101B-9397-08002B2CF9AE}" pid="3" name="PresentationFormat">
    <vt:lpwstr>Personalizado</vt:lpwstr>
  </property>
  <property fmtid="{D5CDD505-2E9C-101B-9397-08002B2CF9AE}" pid="4" name="Slides">
    <vt:i4>2</vt:i4>
  </property>
</Properties>
</file>