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93" r:id="rId11"/>
    <p:sldId id="266" r:id="rId12"/>
    <p:sldId id="267" r:id="rId13"/>
    <p:sldId id="268" r:id="rId14"/>
    <p:sldId id="269" r:id="rId15"/>
    <p:sldId id="270" r:id="rId16"/>
    <p:sldId id="271" r:id="rId17"/>
    <p:sldId id="272" r:id="rId18"/>
    <p:sldId id="273" r:id="rId19"/>
    <p:sldId id="274" r:id="rId20"/>
    <p:sldId id="294" r:id="rId21"/>
    <p:sldId id="288" r:id="rId22"/>
    <p:sldId id="276" r:id="rId23"/>
    <p:sldId id="277" r:id="rId24"/>
    <p:sldId id="278" r:id="rId25"/>
    <p:sldId id="279" r:id="rId26"/>
    <p:sldId id="280" r:id="rId27"/>
    <p:sldId id="281" r:id="rId28"/>
    <p:sldId id="295" r:id="rId29"/>
    <p:sldId id="283" r:id="rId30"/>
    <p:sldId id="284" r:id="rId31"/>
    <p:sldId id="285" r:id="rId32"/>
    <p:sldId id="286" r:id="rId33"/>
    <p:sldId id="287" r:id="rId34"/>
    <p:sldId id="289" r:id="rId35"/>
    <p:sldId id="296" r:id="rId36"/>
    <p:sldId id="291"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10D"/>
    <a:srgbClr val="9B8774"/>
    <a:srgbClr val="070200"/>
    <a:srgbClr val="461700"/>
    <a:srgbClr val="160D1D"/>
    <a:srgbClr val="402721"/>
    <a:srgbClr val="2D150E"/>
    <a:srgbClr val="151515"/>
    <a:srgbClr val="5F646A"/>
    <a:srgbClr val="1006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13" autoAdjust="0"/>
    <p:restoredTop sz="94660"/>
  </p:normalViewPr>
  <p:slideViewPr>
    <p:cSldViewPr snapToGrid="0">
      <p:cViewPr varScale="1">
        <p:scale>
          <a:sx n="110" d="100"/>
          <a:sy n="110" d="100"/>
        </p:scale>
        <p:origin x="1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9E6DDD-BAF3-EE7E-4D42-6178D3A5267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36287A5-6BFF-2F11-DB9C-BC257EEF7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163BB8-E940-073A-EC8C-2562DC92B1BC}"/>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5" name="Segnaposto piè di pagina 4">
            <a:extLst>
              <a:ext uri="{FF2B5EF4-FFF2-40B4-BE49-F238E27FC236}">
                <a16:creationId xmlns:a16="http://schemas.microsoft.com/office/drawing/2014/main" id="{8A812B96-45F8-78F7-175D-44DA553497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F6910F-B46D-4D68-A78C-67763A6580CA}"/>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290757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2EED93-1741-CB0D-5C40-681FE03C178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19F75F1-C824-FCF0-10EB-A7F9B34CEF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8830445-0001-95E7-5693-55C74A0F7D5A}"/>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5" name="Segnaposto piè di pagina 4">
            <a:extLst>
              <a:ext uri="{FF2B5EF4-FFF2-40B4-BE49-F238E27FC236}">
                <a16:creationId xmlns:a16="http://schemas.microsoft.com/office/drawing/2014/main" id="{8D3EF65A-5479-A22C-F299-8776FBE954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1AADE1-7601-C725-8F3B-417E173023F1}"/>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389004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B63B4B4-E89A-5354-802F-6BC4E8096C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6590982-02AA-6951-58D8-10652D5BAD2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0EB21B-772D-B747-B7F0-57DC1DCEDAA5}"/>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5" name="Segnaposto piè di pagina 4">
            <a:extLst>
              <a:ext uri="{FF2B5EF4-FFF2-40B4-BE49-F238E27FC236}">
                <a16:creationId xmlns:a16="http://schemas.microsoft.com/office/drawing/2014/main" id="{5A80A023-9742-D837-9692-88CCCF3698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9EB28F-2DAB-99A9-2157-5145026B5EFA}"/>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329947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738B8-ABE0-877C-568A-C401B0EAB53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1EBAAF-DA36-2B59-77C3-6A6C7C1B778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1772FE-1CF7-D596-B60F-4F7E9CFB57FD}"/>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5" name="Segnaposto piè di pagina 4">
            <a:extLst>
              <a:ext uri="{FF2B5EF4-FFF2-40B4-BE49-F238E27FC236}">
                <a16:creationId xmlns:a16="http://schemas.microsoft.com/office/drawing/2014/main" id="{FAEE2E57-E06D-D397-951B-2CD0DFBCEA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57EB20-C96E-BF48-DE17-BE7F74CC95DE}"/>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234820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45A60-CEF4-7D74-4A9F-29133343F9A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C14D8BB-E684-3AF3-9771-4D1AF3DBE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FDE4D5D-A4C8-D845-7991-9D7058957B1A}"/>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5" name="Segnaposto piè di pagina 4">
            <a:extLst>
              <a:ext uri="{FF2B5EF4-FFF2-40B4-BE49-F238E27FC236}">
                <a16:creationId xmlns:a16="http://schemas.microsoft.com/office/drawing/2014/main" id="{97119ED4-2005-5E4A-63F7-5373027730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7B3442-B827-840E-CBD5-8422793C33D7}"/>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52560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78686-A150-7291-4CFB-82DF9697A45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A866AF4-B1D5-683B-81E2-645B04F9C8A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03A15C-AE02-A0D9-B6E4-5921B79A35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A889040-346D-0B73-04F8-83989A3F812A}"/>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6" name="Segnaposto piè di pagina 5">
            <a:extLst>
              <a:ext uri="{FF2B5EF4-FFF2-40B4-BE49-F238E27FC236}">
                <a16:creationId xmlns:a16="http://schemas.microsoft.com/office/drawing/2014/main" id="{277954F0-DB40-4B7C-2A2D-A15143F7083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48D2D82-93D7-AD5A-189A-19A77AF5AB72}"/>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427302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179316-F57D-4AF5-DF51-201CFA0DF34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994F4C4-2DB3-8ECD-859A-4061B65C5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A494B4F-2D91-3F1A-CAC1-22C697C2067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905A7ED-C66C-FB47-E597-D513B5FFD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3D4FE67-8E83-5A17-63D6-D251B4013DB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0971F3D-27A8-EC84-B74A-247C2A788358}"/>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8" name="Segnaposto piè di pagina 7">
            <a:extLst>
              <a:ext uri="{FF2B5EF4-FFF2-40B4-BE49-F238E27FC236}">
                <a16:creationId xmlns:a16="http://schemas.microsoft.com/office/drawing/2014/main" id="{9F920158-257E-CB2C-C73D-8CDF1B5F45E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0300B67-B782-972A-902E-F65F7FE00795}"/>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49764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BC525-0F76-B011-3127-00BAB1ED51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4254C5B-CBA8-469E-3387-EB5DCD16B47B}"/>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4" name="Segnaposto piè di pagina 3">
            <a:extLst>
              <a:ext uri="{FF2B5EF4-FFF2-40B4-BE49-F238E27FC236}">
                <a16:creationId xmlns:a16="http://schemas.microsoft.com/office/drawing/2014/main" id="{D12BB8F3-C566-6AFC-E4AC-24EE5DBCD10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C7DACAB-7716-8A61-1D68-7A80D746751F}"/>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331027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A4BA9EA-C30B-A020-8411-369EFF4234E7}"/>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3" name="Segnaposto piè di pagina 2">
            <a:extLst>
              <a:ext uri="{FF2B5EF4-FFF2-40B4-BE49-F238E27FC236}">
                <a16:creationId xmlns:a16="http://schemas.microsoft.com/office/drawing/2014/main" id="{9E9CEBFF-6D28-E352-872E-911C0B0783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C0CE0D3-54A1-7373-2BDE-65EC27CAAEDB}"/>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135446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51DE5-52E3-CFA9-E1EB-4598BBA3F13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8A6FA0-AD8B-ED7A-DC75-D04CE3FF2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C986171-CD3D-EC1F-2E74-36AA0E9A3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301A30-135B-3811-F3E1-862C9AE657BE}"/>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6" name="Segnaposto piè di pagina 5">
            <a:extLst>
              <a:ext uri="{FF2B5EF4-FFF2-40B4-BE49-F238E27FC236}">
                <a16:creationId xmlns:a16="http://schemas.microsoft.com/office/drawing/2014/main" id="{5383AB6B-943F-88D6-0427-EFF9B1B55D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8D261B-6500-2A3E-9ACA-60899334878B}"/>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272408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67C22-3233-9DF6-E96F-54A2BFC9034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4E16CFE-9C44-9791-6AC2-6BF574073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8263A07-7524-88A5-5152-9A26DE17B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3517A0A-D603-8034-8D8A-85AE22C7E768}"/>
              </a:ext>
            </a:extLst>
          </p:cNvPr>
          <p:cNvSpPr>
            <a:spLocks noGrp="1"/>
          </p:cNvSpPr>
          <p:nvPr>
            <p:ph type="dt" sz="half" idx="10"/>
          </p:nvPr>
        </p:nvSpPr>
        <p:spPr/>
        <p:txBody>
          <a:bodyPr/>
          <a:lstStyle/>
          <a:p>
            <a:fld id="{8657C8BB-8F36-4007-860F-F18931E5B007}" type="datetimeFigureOut">
              <a:rPr lang="it-IT" smtClean="0"/>
              <a:t>22/11/2022</a:t>
            </a:fld>
            <a:endParaRPr lang="it-IT"/>
          </a:p>
        </p:txBody>
      </p:sp>
      <p:sp>
        <p:nvSpPr>
          <p:cNvPr id="6" name="Segnaposto piè di pagina 5">
            <a:extLst>
              <a:ext uri="{FF2B5EF4-FFF2-40B4-BE49-F238E27FC236}">
                <a16:creationId xmlns:a16="http://schemas.microsoft.com/office/drawing/2014/main" id="{EF3AF633-1223-D4C5-02D3-3A3A6BCB16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1DAFF7-AAEE-8D92-F470-F6BBD75E8CD7}"/>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364813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F6B59D2-E9A4-0BFE-ED49-31868B96D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CCD3E5-B776-9000-2B98-172D14ADB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67AE533-70B3-F56D-ED8D-6E0A50616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7C8BB-8F36-4007-860F-F18931E5B007}" type="datetimeFigureOut">
              <a:rPr lang="it-IT" smtClean="0"/>
              <a:t>22/11/2022</a:t>
            </a:fld>
            <a:endParaRPr lang="it-IT"/>
          </a:p>
        </p:txBody>
      </p:sp>
      <p:sp>
        <p:nvSpPr>
          <p:cNvPr id="5" name="Segnaposto piè di pagina 4">
            <a:extLst>
              <a:ext uri="{FF2B5EF4-FFF2-40B4-BE49-F238E27FC236}">
                <a16:creationId xmlns:a16="http://schemas.microsoft.com/office/drawing/2014/main" id="{8C4DAF31-1E99-7B82-0300-51F44A3FF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27F2793-0A06-2833-CDDE-C98D6443C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438DC-56AD-4E0C-A56D-3126C03031BB}" type="slidenum">
              <a:rPr lang="it-IT" smtClean="0"/>
              <a:t>‹N°›</a:t>
            </a:fld>
            <a:endParaRPr lang="it-IT"/>
          </a:p>
        </p:txBody>
      </p:sp>
    </p:spTree>
    <p:extLst>
      <p:ext uri="{BB962C8B-B14F-4D97-AF65-F5344CB8AC3E}">
        <p14:creationId xmlns:p14="http://schemas.microsoft.com/office/powerpoint/2010/main" val="473117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hyperlink" Target="mailto:placidodomina@hotmail.com" TargetMode="External"/><Relationship Id="rId7" Type="http://schemas.openxmlformats.org/officeDocument/2006/relationships/hyperlink" Target="http://www.santuariosancalogero.org/" TargetMode="External"/><Relationship Id="rId2" Type="http://schemas.openxmlformats.org/officeDocument/2006/relationships/hyperlink" Target="mailto:annalollo@hotmail.com" TargetMode="External"/><Relationship Id="rId1" Type="http://schemas.openxmlformats.org/officeDocument/2006/relationships/slideLayout" Target="../slideLayouts/slideLayout7.xml"/><Relationship Id="rId6" Type="http://schemas.openxmlformats.org/officeDocument/2006/relationships/hyperlink" Target="http://www.focolare.org/fr" TargetMode="External"/><Relationship Id="rId5" Type="http://schemas.openxmlformats.org/officeDocument/2006/relationships/hyperlink" Target="http://parole-de-vie.fr/" TargetMode="External"/><Relationship Id="rId4" Type="http://schemas.openxmlformats.org/officeDocument/2006/relationships/hyperlink" Target="mailto:webmaster@parole-de-vie.f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342B"/>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6C8F124-279F-F328-0397-C0FC31D54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5" name="CasellaDiTesto 4">
            <a:extLst>
              <a:ext uri="{FF2B5EF4-FFF2-40B4-BE49-F238E27FC236}">
                <a16:creationId xmlns:a16="http://schemas.microsoft.com/office/drawing/2014/main" id="{B37C73D6-C0B4-B171-0BEF-4A0CB9042EE0}"/>
              </a:ext>
            </a:extLst>
          </p:cNvPr>
          <p:cNvSpPr txBox="1"/>
          <p:nvPr/>
        </p:nvSpPr>
        <p:spPr>
          <a:xfrm>
            <a:off x="1257300" y="513843"/>
            <a:ext cx="3062909" cy="2349618"/>
          </a:xfrm>
          <a:prstGeom prst="rect">
            <a:avLst/>
          </a:prstGeom>
          <a:noFill/>
        </p:spPr>
        <p:txBody>
          <a:bodyPr wrap="square">
            <a:spAutoFit/>
          </a:bodyPr>
          <a:lstStyle/>
          <a:p>
            <a:pPr algn="ctr">
              <a:lnSpc>
                <a:spcPct val="150000"/>
              </a:lnSpc>
            </a:pPr>
            <a:r>
              <a:rPr lang="fr-FR" sz="2000" b="1" dirty="0">
                <a:solidFill>
                  <a:schemeClr val="bg1"/>
                </a:solidFill>
                <a:latin typeface="Comic Sans MS" panose="030F0702030302020204" pitchFamily="66" charset="0"/>
              </a:rPr>
              <a:t>« Faites confiance au Seigneur pour toujours, au Seigneur, le rocher éternel » </a:t>
            </a:r>
            <a:br>
              <a:rPr lang="fr-FR" sz="2000" b="1" dirty="0">
                <a:solidFill>
                  <a:schemeClr val="bg1"/>
                </a:solidFill>
                <a:latin typeface="Comic Sans MS" panose="030F0702030302020204" pitchFamily="66" charset="0"/>
              </a:rPr>
            </a:br>
            <a:r>
              <a:rPr lang="fr-FR" sz="2000" b="1" dirty="0">
                <a:solidFill>
                  <a:schemeClr val="bg1"/>
                </a:solidFill>
                <a:latin typeface="Comic Sans MS" panose="030F0702030302020204" pitchFamily="66" charset="0"/>
              </a:rPr>
              <a:t>(Ésaïe 26,4)</a:t>
            </a:r>
            <a:r>
              <a:rPr lang="it-IT" sz="2000" b="1" dirty="0">
                <a:solidFill>
                  <a:schemeClr val="bg1"/>
                </a:solidFill>
                <a:latin typeface="Comic Sans MS" panose="030F0702030302020204" pitchFamily="66" charset="0"/>
              </a:rPr>
              <a:t>. </a:t>
            </a:r>
          </a:p>
        </p:txBody>
      </p:sp>
      <p:pic>
        <p:nvPicPr>
          <p:cNvPr id="3" name="ERNESTO CORTAZAR   Eternity">
            <a:hlinkClick r:id="" action="ppaction://media"/>
            <a:extLst>
              <a:ext uri="{FF2B5EF4-FFF2-40B4-BE49-F238E27FC236}">
                <a16:creationId xmlns:a16="http://schemas.microsoft.com/office/drawing/2014/main" id="{B59010D3-C0E9-D82E-017C-DFA37AE46C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6338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6C8F124-279F-F328-0397-C0FC31D54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5" name="CasellaDiTesto 4">
            <a:extLst>
              <a:ext uri="{FF2B5EF4-FFF2-40B4-BE49-F238E27FC236}">
                <a16:creationId xmlns:a16="http://schemas.microsoft.com/office/drawing/2014/main" id="{B37C73D6-C0B4-B171-0BEF-4A0CB9042EE0}"/>
              </a:ext>
            </a:extLst>
          </p:cNvPr>
          <p:cNvSpPr txBox="1"/>
          <p:nvPr/>
        </p:nvSpPr>
        <p:spPr>
          <a:xfrm>
            <a:off x="1257300" y="513843"/>
            <a:ext cx="3062909" cy="1887953"/>
          </a:xfrm>
          <a:prstGeom prst="rect">
            <a:avLst/>
          </a:prstGeom>
          <a:noFill/>
        </p:spPr>
        <p:txBody>
          <a:bodyPr wrap="square">
            <a:spAutoFit/>
          </a:bodyPr>
          <a:lstStyle/>
          <a:p>
            <a:pPr algn="ctr">
              <a:lnSpc>
                <a:spcPct val="150000"/>
              </a:lnSpc>
            </a:pPr>
            <a:r>
              <a:rPr lang="fr-FR" sz="2000" b="1" dirty="0">
                <a:solidFill>
                  <a:schemeClr val="bg1"/>
                </a:solidFill>
                <a:latin typeface="Comic Sans MS" panose="030F0702030302020204" pitchFamily="66" charset="0"/>
              </a:rPr>
              <a:t>« Faites confiance au Seigneur pour toujours, au Seigneur, le rocher éternel » </a:t>
            </a:r>
            <a:endParaRPr lang="it-IT" sz="2000" b="1" dirty="0">
              <a:solidFill>
                <a:schemeClr val="bg1"/>
              </a:solidFill>
              <a:latin typeface="Comic Sans MS" panose="030F0702030302020204" pitchFamily="66" charset="0"/>
            </a:endParaRPr>
          </a:p>
        </p:txBody>
      </p:sp>
      <p:pic>
        <p:nvPicPr>
          <p:cNvPr id="3" name="ERNESTO CORTAZAR   Eternity">
            <a:hlinkClick r:id="" action="ppaction://media"/>
            <a:extLst>
              <a:ext uri="{FF2B5EF4-FFF2-40B4-BE49-F238E27FC236}">
                <a16:creationId xmlns:a16="http://schemas.microsoft.com/office/drawing/2014/main" id="{B59010D3-C0E9-D82E-017C-DFA37AE46C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741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358"/>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56D8458-9461-43AA-819B-2C3727177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80" y="0"/>
            <a:ext cx="10861040" cy="6858000"/>
          </a:xfrm>
          <a:prstGeom prst="rect">
            <a:avLst/>
          </a:prstGeom>
        </p:spPr>
      </p:pic>
      <p:sp>
        <p:nvSpPr>
          <p:cNvPr id="3" name="CasellaDiTesto 2">
            <a:extLst>
              <a:ext uri="{FF2B5EF4-FFF2-40B4-BE49-F238E27FC236}">
                <a16:creationId xmlns:a16="http://schemas.microsoft.com/office/drawing/2014/main" id="{6DFD3B78-6069-0EC2-5737-8072ECDB1090}"/>
              </a:ext>
            </a:extLst>
          </p:cNvPr>
          <p:cNvSpPr txBox="1"/>
          <p:nvPr/>
        </p:nvSpPr>
        <p:spPr>
          <a:xfrm>
            <a:off x="2180772" y="5995331"/>
            <a:ext cx="7569200" cy="400110"/>
          </a:xfrm>
          <a:prstGeom prst="rect">
            <a:avLst/>
          </a:prstGeom>
          <a:noFill/>
        </p:spPr>
        <p:txBody>
          <a:bodyPr wrap="square">
            <a:spAutoFit/>
          </a:bodyPr>
          <a:lstStyle/>
          <a:p>
            <a:pPr algn="ctr"/>
            <a:r>
              <a:rPr lang="fr-FR" sz="2000" b="1" dirty="0">
                <a:solidFill>
                  <a:schemeClr val="bg1"/>
                </a:solidFill>
                <a:latin typeface="Comic Sans MS" panose="030F0702030302020204" pitchFamily="66" charset="0"/>
              </a:rPr>
              <a:t>Comme ce besoin de stabilité et de paix est actuel !</a:t>
            </a:r>
            <a:endParaRPr lang="it-IT"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7200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08BE"/>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214A224-2D09-FD6B-AFBA-F2D16D34A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518" y="-101600"/>
            <a:ext cx="9701482" cy="6858000"/>
          </a:xfrm>
          <a:prstGeom prst="rect">
            <a:avLst/>
          </a:prstGeom>
        </p:spPr>
      </p:pic>
      <p:sp>
        <p:nvSpPr>
          <p:cNvPr id="3" name="CasellaDiTesto 2">
            <a:extLst>
              <a:ext uri="{FF2B5EF4-FFF2-40B4-BE49-F238E27FC236}">
                <a16:creationId xmlns:a16="http://schemas.microsoft.com/office/drawing/2014/main" id="{3DD33574-6905-54D3-1091-A333C2AFEBCF}"/>
              </a:ext>
            </a:extLst>
          </p:cNvPr>
          <p:cNvSpPr txBox="1"/>
          <p:nvPr/>
        </p:nvSpPr>
        <p:spPr>
          <a:xfrm>
            <a:off x="281577" y="464457"/>
            <a:ext cx="2092960" cy="4293676"/>
          </a:xfrm>
          <a:prstGeom prst="rect">
            <a:avLst/>
          </a:prstGeom>
          <a:noFill/>
        </p:spPr>
        <p:txBody>
          <a:bodyPr wrap="square">
            <a:spAutoFit/>
          </a:bodyPr>
          <a:lstStyle/>
          <a:p>
            <a:pPr algn="ctr">
              <a:lnSpc>
                <a:spcPct val="150000"/>
              </a:lnSpc>
            </a:pPr>
            <a:endParaRPr lang="it-IT" sz="2000" b="1" i="0" u="none" strike="noStrike" baseline="0" dirty="0">
              <a:solidFill>
                <a:schemeClr val="bg1"/>
              </a:solidFill>
              <a:latin typeface="Comic Sans MS" panose="030F0702030302020204" pitchFamily="66" charset="0"/>
            </a:endParaRPr>
          </a:p>
          <a:p>
            <a:pPr algn="ctr">
              <a:lnSpc>
                <a:spcPct val="150000"/>
              </a:lnSpc>
            </a:pPr>
            <a:r>
              <a:rPr lang="fr-FR" b="1" dirty="0">
                <a:solidFill>
                  <a:schemeClr val="bg1"/>
                </a:solidFill>
                <a:latin typeface="Comic Sans MS" panose="030F0702030302020204" pitchFamily="66" charset="0"/>
              </a:rPr>
              <a:t>Ne traversons-nous pas, </a:t>
            </a:r>
            <a:br>
              <a:rPr lang="fr-FR" b="1" dirty="0">
                <a:solidFill>
                  <a:schemeClr val="bg1"/>
                </a:solidFill>
                <a:latin typeface="Comic Sans MS" panose="030F0702030302020204" pitchFamily="66" charset="0"/>
              </a:rPr>
            </a:br>
            <a:r>
              <a:rPr lang="fr-FR" b="1" dirty="0">
                <a:solidFill>
                  <a:schemeClr val="bg1"/>
                </a:solidFill>
                <a:latin typeface="Comic Sans MS" panose="030F0702030302020204" pitchFamily="66" charset="0"/>
              </a:rPr>
              <a:t>nous aussi, </a:t>
            </a:r>
            <a:br>
              <a:rPr lang="fr-FR" b="1" dirty="0">
                <a:solidFill>
                  <a:schemeClr val="bg1"/>
                </a:solidFill>
                <a:latin typeface="Comic Sans MS" panose="030F0702030302020204" pitchFamily="66" charset="0"/>
              </a:rPr>
            </a:br>
            <a:r>
              <a:rPr lang="fr-FR" b="1" dirty="0">
                <a:solidFill>
                  <a:schemeClr val="bg1"/>
                </a:solidFill>
                <a:latin typeface="Comic Sans MS" panose="030F0702030302020204" pitchFamily="66" charset="0"/>
              </a:rPr>
              <a:t>des moments sombres dans des périodes parfois menaçantes pour notre avenir.</a:t>
            </a:r>
            <a:endParaRPr lang="it-IT"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9859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D6F260-3DC4-BCF0-561A-38065F41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34B1D41F-0A69-8D24-FA14-2111EC6C2467}"/>
              </a:ext>
            </a:extLst>
          </p:cNvPr>
          <p:cNvSpPr txBox="1"/>
          <p:nvPr/>
        </p:nvSpPr>
        <p:spPr>
          <a:xfrm>
            <a:off x="6888480" y="1883800"/>
            <a:ext cx="5364480" cy="1426288"/>
          </a:xfrm>
          <a:prstGeom prst="rect">
            <a:avLst/>
          </a:prstGeom>
          <a:noFill/>
        </p:spPr>
        <p:txBody>
          <a:bodyPr wrap="square">
            <a:spAutoFit/>
          </a:bodyPr>
          <a:lstStyle/>
          <a:p>
            <a:pPr algn="ctr">
              <a:lnSpc>
                <a:spcPct val="150000"/>
              </a:lnSpc>
            </a:pPr>
            <a:r>
              <a:rPr lang="fr-FR" sz="2000" dirty="0">
                <a:solidFill>
                  <a:schemeClr val="bg1"/>
                </a:solidFill>
                <a:latin typeface="Comic Sans MS" panose="030F0702030302020204" pitchFamily="66" charset="0"/>
              </a:rPr>
              <a:t>Dans les difficultés du présent et la tentation de repli sur soi, comment éviter suspicion et méfiance envers les autres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72141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EGHIERA DI FEDE E SPERANZA E FIDUCIA IN DIO | Postposma">
            <a:extLst>
              <a:ext uri="{FF2B5EF4-FFF2-40B4-BE49-F238E27FC236}">
                <a16:creationId xmlns:a16="http://schemas.microsoft.com/office/drawing/2014/main" id="{427E5677-4725-87E2-2296-2775D810E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2781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EFDE0EA-0D8C-23E4-9053-77001A23FC24}"/>
              </a:ext>
            </a:extLst>
          </p:cNvPr>
          <p:cNvSpPr txBox="1"/>
          <p:nvPr/>
        </p:nvSpPr>
        <p:spPr>
          <a:xfrm>
            <a:off x="60960" y="3559628"/>
            <a:ext cx="6374674" cy="1938992"/>
          </a:xfrm>
          <a:prstGeom prst="rect">
            <a:avLst/>
          </a:prstGeom>
          <a:noFill/>
        </p:spPr>
        <p:txBody>
          <a:bodyPr wrap="square">
            <a:spAutoFit/>
          </a:bodyPr>
          <a:lstStyle/>
          <a:p>
            <a:pPr algn="ctr"/>
            <a:endParaRPr lang="it-IT" sz="2000" b="1" i="0" u="none" strike="noStrike" baseline="0" dirty="0">
              <a:solidFill>
                <a:srgbClr val="000000"/>
              </a:solidFill>
              <a:latin typeface="Comic Sans MS" panose="030F0702030302020204" pitchFamily="66" charset="0"/>
            </a:endParaRPr>
          </a:p>
          <a:p>
            <a:pPr algn="ctr"/>
            <a:r>
              <a:rPr lang="it-IT" sz="2000" b="1" i="0" u="none" strike="noStrike" baseline="0" dirty="0">
                <a:solidFill>
                  <a:srgbClr val="000000"/>
                </a:solidFill>
                <a:latin typeface="Comic Sans MS" panose="030F0702030302020204" pitchFamily="66" charset="0"/>
              </a:rPr>
              <a:t> </a:t>
            </a:r>
            <a:r>
              <a:rPr lang="fr-FR" sz="2000" b="1" dirty="0">
                <a:solidFill>
                  <a:srgbClr val="000000"/>
                </a:solidFill>
                <a:latin typeface="Comic Sans MS" panose="030F0702030302020204" pitchFamily="66" charset="0"/>
              </a:rPr>
              <a:t>En tant que chrétiens, la réponse est certainement de « rétablir » avec courage une relation de confiance avec Dieu. En Jésus, il s’est fait proche de nous sur les routes de la vie, même les plus obscures, étroites et sinueuses. </a:t>
            </a:r>
            <a:endParaRPr lang="it-IT" sz="20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23181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DB8D1">
            <a:alpha val="56000"/>
          </a:srgb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2F3263-4161-465E-AED0-A53215906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143" y="0"/>
            <a:ext cx="10285714" cy="6858000"/>
          </a:xfrm>
          <a:prstGeom prst="rect">
            <a:avLst/>
          </a:prstGeom>
        </p:spPr>
      </p:pic>
      <p:sp>
        <p:nvSpPr>
          <p:cNvPr id="3" name="CasellaDiTesto 2">
            <a:extLst>
              <a:ext uri="{FF2B5EF4-FFF2-40B4-BE49-F238E27FC236}">
                <a16:creationId xmlns:a16="http://schemas.microsoft.com/office/drawing/2014/main" id="{74D7B185-1F81-E9FC-5183-1DB65B0D75B0}"/>
              </a:ext>
            </a:extLst>
          </p:cNvPr>
          <p:cNvSpPr txBox="1"/>
          <p:nvPr/>
        </p:nvSpPr>
        <p:spPr>
          <a:xfrm>
            <a:off x="1293222" y="1431650"/>
            <a:ext cx="9083040" cy="400110"/>
          </a:xfrm>
          <a:prstGeom prst="rect">
            <a:avLst/>
          </a:prstGeom>
          <a:noFill/>
        </p:spPr>
        <p:txBody>
          <a:bodyPr wrap="square">
            <a:spAutoFit/>
          </a:bodyPr>
          <a:lstStyle/>
          <a:p>
            <a:pPr algn="ctr"/>
            <a:r>
              <a:rPr lang="fr-FR" sz="2000" dirty="0">
                <a:solidFill>
                  <a:srgbClr val="000000"/>
                </a:solidFill>
                <a:latin typeface="Comic Sans MS" panose="030F0702030302020204" pitchFamily="66" charset="0"/>
              </a:rPr>
              <a:t>Cependant cette foi ne signifie pas une attente passive</a:t>
            </a:r>
            <a:endParaRPr lang="it-IT"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97420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626AFD9-334B-F4A1-9562-609CA10EA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7" y="557784"/>
            <a:ext cx="12257207" cy="5985256"/>
          </a:xfrm>
          <a:prstGeom prst="rect">
            <a:avLst/>
          </a:prstGeom>
        </p:spPr>
      </p:pic>
      <p:sp>
        <p:nvSpPr>
          <p:cNvPr id="3" name="CasellaDiTesto 2">
            <a:extLst>
              <a:ext uri="{FF2B5EF4-FFF2-40B4-BE49-F238E27FC236}">
                <a16:creationId xmlns:a16="http://schemas.microsoft.com/office/drawing/2014/main" id="{87AA9ED5-8DA7-E609-7AF1-7E3E5B6DFFD5}"/>
              </a:ext>
            </a:extLst>
          </p:cNvPr>
          <p:cNvSpPr txBox="1"/>
          <p:nvPr/>
        </p:nvSpPr>
        <p:spPr>
          <a:xfrm>
            <a:off x="2719977" y="105954"/>
            <a:ext cx="9062720" cy="1295226"/>
          </a:xfrm>
          <a:prstGeom prst="rect">
            <a:avLst/>
          </a:prstGeom>
          <a:noFill/>
        </p:spPr>
        <p:txBody>
          <a:bodyPr wrap="square">
            <a:spAutoFit/>
          </a:bodyPr>
          <a:lstStyle/>
          <a:p>
            <a:pPr algn="ctr">
              <a:lnSpc>
                <a:spcPct val="150000"/>
              </a:lnSpc>
            </a:pPr>
            <a:r>
              <a:rPr lang="fr-FR" b="1" dirty="0">
                <a:solidFill>
                  <a:srgbClr val="000000"/>
                </a:solidFill>
                <a:latin typeface="Comic Sans MS" panose="030F0702030302020204" pitchFamily="66" charset="0"/>
              </a:rPr>
              <a:t>Au contraire, elle nous demande de nous activer, d’être des protagonistes créatifs et responsables dans la construction d’une « nouvelle cité »,</a:t>
            </a:r>
            <a:br>
              <a:rPr lang="fr-FR" b="1" dirty="0">
                <a:solidFill>
                  <a:srgbClr val="000000"/>
                </a:solidFill>
                <a:latin typeface="Comic Sans MS" panose="030F0702030302020204" pitchFamily="66" charset="0"/>
              </a:rPr>
            </a:br>
            <a:r>
              <a:rPr lang="fr-FR" b="1" dirty="0">
                <a:solidFill>
                  <a:srgbClr val="000000"/>
                </a:solidFill>
                <a:latin typeface="Comic Sans MS" panose="030F0702030302020204" pitchFamily="66" charset="0"/>
              </a:rPr>
              <a:t> fondée sur le commandement de l’amour mutuel.</a:t>
            </a:r>
            <a:endParaRPr lang="it-IT"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11477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9D7DDDBB-915A-2E38-2E51-636683C8A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328E674-C458-6C46-9B36-A4DCA0EBA7B0}"/>
              </a:ext>
            </a:extLst>
          </p:cNvPr>
          <p:cNvSpPr txBox="1"/>
          <p:nvPr/>
        </p:nvSpPr>
        <p:spPr>
          <a:xfrm>
            <a:off x="2547257" y="-344285"/>
            <a:ext cx="6096000" cy="1887953"/>
          </a:xfrm>
          <a:prstGeom prst="rect">
            <a:avLst/>
          </a:prstGeom>
          <a:noFill/>
        </p:spPr>
        <p:txBody>
          <a:bodyPr wrap="square">
            <a:spAutoFit/>
          </a:bodyPr>
          <a:lstStyle/>
          <a:p>
            <a:pPr algn="ctr">
              <a:lnSpc>
                <a:spcPct val="150000"/>
              </a:lnSpc>
            </a:pPr>
            <a:endParaRPr lang="it-IT" sz="2000" b="1" i="0" u="none" strike="noStrike" baseline="0" dirty="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lnSpc>
                <a:spcPct val="150000"/>
              </a:lnSpc>
            </a:pPr>
            <a:r>
              <a:rPr lang="it-IT" sz="2000" b="1" i="0" u="none" strike="noStrike" baseline="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Une ville accueillante pour tous, en particulier les humbles et les faibles, qui ont toujours été les préférés du Seigneur.</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4045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8971">
            <a:alpha val="63000"/>
          </a:srgb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9B62803-B73C-45BA-D9C2-07270FE6F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3" name="CasellaDiTesto 2">
            <a:extLst>
              <a:ext uri="{FF2B5EF4-FFF2-40B4-BE49-F238E27FC236}">
                <a16:creationId xmlns:a16="http://schemas.microsoft.com/office/drawing/2014/main" id="{D0D6B4FA-1AA7-C161-6EAA-8E781B5ECC87}"/>
              </a:ext>
            </a:extLst>
          </p:cNvPr>
          <p:cNvSpPr txBox="1"/>
          <p:nvPr/>
        </p:nvSpPr>
        <p:spPr>
          <a:xfrm>
            <a:off x="3518773" y="5042584"/>
            <a:ext cx="7720727" cy="1292854"/>
          </a:xfrm>
          <a:prstGeom prst="rect">
            <a:avLst/>
          </a:prstGeom>
          <a:noFill/>
        </p:spPr>
        <p:txBody>
          <a:bodyPr wrap="square">
            <a:spAutoFit/>
          </a:bodyPr>
          <a:lstStyle/>
          <a:p>
            <a:pPr algn="ctr">
              <a:lnSpc>
                <a:spcPct val="150000"/>
              </a:lnSpc>
            </a:pPr>
            <a:r>
              <a:rPr lang="fr-FR" b="1" dirty="0">
                <a:solidFill>
                  <a:srgbClr val="000000"/>
                </a:solidFill>
                <a:effectLst>
                  <a:outerShdw blurRad="38100" dist="38100" dir="2700000" algn="tl">
                    <a:srgbClr val="000000">
                      <a:alpha val="43137"/>
                    </a:srgbClr>
                  </a:outerShdw>
                </a:effectLst>
                <a:latin typeface="Comic Sans MS" panose="030F0702030302020204" pitchFamily="66" charset="0"/>
              </a:rPr>
              <a:t>Et, sur ce chemin, nous sommes certains de trouver comme compagnons de route des hommes et des femmes qui cultivent dans leur cœur les valeurs universelles de solidarité et de dignité,</a:t>
            </a:r>
            <a:endParaRPr lang="it-IT" b="1" dirty="0">
              <a:solidFill>
                <a:srgbClr val="0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6799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B88FF">
            <a:alpha val="52000"/>
          </a:srgb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CCBF39A-C8C1-2B19-2892-E3FBB5FED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33" y="0"/>
            <a:ext cx="10285534" cy="6858000"/>
          </a:xfrm>
          <a:prstGeom prst="rect">
            <a:avLst/>
          </a:prstGeom>
        </p:spPr>
      </p:pic>
      <p:sp>
        <p:nvSpPr>
          <p:cNvPr id="3" name="CasellaDiTesto 2">
            <a:extLst>
              <a:ext uri="{FF2B5EF4-FFF2-40B4-BE49-F238E27FC236}">
                <a16:creationId xmlns:a16="http://schemas.microsoft.com/office/drawing/2014/main" id="{8312F430-E84C-FDCA-95FB-4324CD7B5F11}"/>
              </a:ext>
            </a:extLst>
          </p:cNvPr>
          <p:cNvSpPr txBox="1"/>
          <p:nvPr/>
        </p:nvSpPr>
        <p:spPr>
          <a:xfrm>
            <a:off x="2377440" y="3228945"/>
            <a:ext cx="7689668" cy="400110"/>
          </a:xfrm>
          <a:prstGeom prst="rect">
            <a:avLst/>
          </a:prstGeom>
          <a:noFill/>
        </p:spPr>
        <p:txBody>
          <a:bodyPr wrap="square">
            <a:spAutoFit/>
          </a:bodyPr>
          <a:lstStyle/>
          <a:p>
            <a:r>
              <a:rPr lang="fr-FR" sz="2000" b="1" dirty="0">
                <a:solidFill>
                  <a:srgbClr val="000000"/>
                </a:solidFill>
                <a:latin typeface="Comic Sans MS" panose="030F0702030302020204" pitchFamily="66" charset="0"/>
              </a:rPr>
              <a:t>dans le respect de la création, notre « maison commune ». </a:t>
            </a:r>
            <a:endParaRPr lang="it-IT" sz="20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77814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A3919"/>
        </a:solidFill>
        <a:effectLst/>
      </p:bgPr>
    </p:bg>
    <p:spTree>
      <p:nvGrpSpPr>
        <p:cNvPr id="1" name=""/>
        <p:cNvGrpSpPr/>
        <p:nvPr/>
      </p:nvGrpSpPr>
      <p:grpSpPr>
        <a:xfrm>
          <a:off x="0" y="0"/>
          <a:ext cx="0" cy="0"/>
          <a:chOff x="0" y="0"/>
          <a:chExt cx="0" cy="0"/>
        </a:xfrm>
      </p:grpSpPr>
      <p:pic>
        <p:nvPicPr>
          <p:cNvPr id="1026" name="Picture 2" descr="Immagini gratis di Bibbia">
            <a:extLst>
              <a:ext uri="{FF2B5EF4-FFF2-40B4-BE49-F238E27FC236}">
                <a16:creationId xmlns:a16="http://schemas.microsoft.com/office/drawing/2014/main" id="{EB3AF1B3-F9C5-AB66-F4FE-EAB62DB2D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8"/>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88228F5-3627-CA47-D685-F7A532E83E97}"/>
              </a:ext>
            </a:extLst>
          </p:cNvPr>
          <p:cNvSpPr txBox="1"/>
          <p:nvPr/>
        </p:nvSpPr>
        <p:spPr>
          <a:xfrm>
            <a:off x="4532243" y="571251"/>
            <a:ext cx="6135757" cy="877356"/>
          </a:xfrm>
          <a:prstGeom prst="rect">
            <a:avLst/>
          </a:prstGeom>
          <a:noFill/>
        </p:spPr>
        <p:txBody>
          <a:bodyPr wrap="square">
            <a:spAutoFit/>
          </a:bodyPr>
          <a:lstStyle/>
          <a:p>
            <a:pPr algn="ctr">
              <a:lnSpc>
                <a:spcPct val="150000"/>
              </a:lnSpc>
            </a:pPr>
            <a:r>
              <a:rPr lang="fr-FR" dirty="0">
                <a:solidFill>
                  <a:schemeClr val="bg1"/>
                </a:solidFill>
                <a:latin typeface="Comic Sans MS" panose="030F0702030302020204" pitchFamily="66" charset="0"/>
              </a:rPr>
              <a:t>Cette Parole de Vie est tirée du livre du prophète Ésaïe, un texte cher à la tradition chrétienne</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45612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6C8F124-279F-F328-0397-C0FC31D54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5" name="CasellaDiTesto 4">
            <a:extLst>
              <a:ext uri="{FF2B5EF4-FFF2-40B4-BE49-F238E27FC236}">
                <a16:creationId xmlns:a16="http://schemas.microsoft.com/office/drawing/2014/main" id="{B37C73D6-C0B4-B171-0BEF-4A0CB9042EE0}"/>
              </a:ext>
            </a:extLst>
          </p:cNvPr>
          <p:cNvSpPr txBox="1"/>
          <p:nvPr/>
        </p:nvSpPr>
        <p:spPr>
          <a:xfrm>
            <a:off x="1257300" y="513843"/>
            <a:ext cx="3062909" cy="1887953"/>
          </a:xfrm>
          <a:prstGeom prst="rect">
            <a:avLst/>
          </a:prstGeom>
          <a:noFill/>
        </p:spPr>
        <p:txBody>
          <a:bodyPr wrap="square">
            <a:spAutoFit/>
          </a:bodyPr>
          <a:lstStyle/>
          <a:p>
            <a:pPr algn="ctr">
              <a:lnSpc>
                <a:spcPct val="150000"/>
              </a:lnSpc>
            </a:pPr>
            <a:r>
              <a:rPr lang="fr-FR" sz="2000" b="1" dirty="0">
                <a:solidFill>
                  <a:schemeClr val="bg1"/>
                </a:solidFill>
                <a:latin typeface="Comic Sans MS" panose="030F0702030302020204" pitchFamily="66" charset="0"/>
              </a:rPr>
              <a:t>« Faites confiance au Seigneur pour toujours, au Seigneur, le rocher éternel » </a:t>
            </a:r>
            <a:endParaRPr lang="it-IT" sz="2000" b="1" dirty="0">
              <a:solidFill>
                <a:schemeClr val="bg1"/>
              </a:solidFill>
              <a:latin typeface="Comic Sans MS" panose="030F0702030302020204" pitchFamily="66" charset="0"/>
            </a:endParaRPr>
          </a:p>
        </p:txBody>
      </p:sp>
      <p:pic>
        <p:nvPicPr>
          <p:cNvPr id="3" name="ERNESTO CORTAZAR   Eternity">
            <a:hlinkClick r:id="" action="ppaction://media"/>
            <a:extLst>
              <a:ext uri="{FF2B5EF4-FFF2-40B4-BE49-F238E27FC236}">
                <a16:creationId xmlns:a16="http://schemas.microsoft.com/office/drawing/2014/main" id="{B59010D3-C0E9-D82E-017C-DFA37AE46C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95297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537E">
            <a:alpha val="90000"/>
          </a:srgbClr>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D48C26-7FC8-F9AC-CDC8-FD124981FCBB}"/>
              </a:ext>
            </a:extLst>
          </p:cNvPr>
          <p:cNvPicPr>
            <a:picLocks noChangeAspect="1"/>
          </p:cNvPicPr>
          <p:nvPr/>
        </p:nvPicPr>
        <p:blipFill rotWithShape="1">
          <a:blip r:embed="rId2">
            <a:extLst>
              <a:ext uri="{28A0092B-C50C-407E-A947-70E740481C1C}">
                <a14:useLocalDpi xmlns:a14="http://schemas.microsoft.com/office/drawing/2010/main" val="0"/>
              </a:ext>
            </a:extLst>
          </a:blip>
          <a:srcRect t="92" b="112"/>
          <a:stretch/>
        </p:blipFill>
        <p:spPr>
          <a:xfrm>
            <a:off x="-14326" y="935915"/>
            <a:ext cx="12152518" cy="5922085"/>
          </a:xfrm>
          <a:prstGeom prst="rect">
            <a:avLst/>
          </a:prstGeom>
        </p:spPr>
      </p:pic>
      <p:sp>
        <p:nvSpPr>
          <p:cNvPr id="5" name="CasellaDiTesto 4">
            <a:extLst>
              <a:ext uri="{FF2B5EF4-FFF2-40B4-BE49-F238E27FC236}">
                <a16:creationId xmlns:a16="http://schemas.microsoft.com/office/drawing/2014/main" id="{D8185CBA-E5D4-A0B1-67E9-80886F84EBBF}"/>
              </a:ext>
            </a:extLst>
          </p:cNvPr>
          <p:cNvSpPr txBox="1"/>
          <p:nvPr/>
        </p:nvSpPr>
        <p:spPr>
          <a:xfrm>
            <a:off x="1547052" y="-28708"/>
            <a:ext cx="9671123" cy="964623"/>
          </a:xfrm>
          <a:prstGeom prst="rect">
            <a:avLst/>
          </a:prstGeom>
          <a:noFill/>
        </p:spPr>
        <p:txBody>
          <a:bodyPr wrap="square">
            <a:spAutoFit/>
          </a:bodyPr>
          <a:lstStyle/>
          <a:p>
            <a:pPr algn="ctr">
              <a:lnSpc>
                <a:spcPct val="150000"/>
              </a:lnSpc>
            </a:pPr>
            <a:r>
              <a:rPr lang="fr-FR" sz="2000" dirty="0">
                <a:solidFill>
                  <a:schemeClr val="bg1"/>
                </a:solidFill>
                <a:latin typeface="Comic Sans MS" panose="030F0702030302020204" pitchFamily="66" charset="0"/>
              </a:rPr>
              <a:t>Dans le village espagnol d’</a:t>
            </a:r>
            <a:r>
              <a:rPr lang="fr-FR" sz="2000" dirty="0" err="1">
                <a:solidFill>
                  <a:schemeClr val="bg1"/>
                </a:solidFill>
                <a:latin typeface="Comic Sans MS" panose="030F0702030302020204" pitchFamily="66" charset="0"/>
              </a:rPr>
              <a:t>Aljucer</a:t>
            </a:r>
            <a:r>
              <a:rPr lang="fr-FR" sz="2000" dirty="0">
                <a:solidFill>
                  <a:schemeClr val="bg1"/>
                </a:solidFill>
                <a:latin typeface="Comic Sans MS" panose="030F0702030302020204" pitchFamily="66" charset="0"/>
              </a:rPr>
              <a:t> une communauté entière s’est engagée à construire des relations fraternelles et participatives.</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9499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2821">
            <a:alpha val="28000"/>
          </a:srgbClr>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14EB38D-ED2B-FCCE-D8FC-D379BF66F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55" y="0"/>
            <a:ext cx="10287000" cy="6858000"/>
          </a:xfrm>
          <a:prstGeom prst="rect">
            <a:avLst/>
          </a:prstGeom>
        </p:spPr>
      </p:pic>
      <p:sp>
        <p:nvSpPr>
          <p:cNvPr id="5" name="CasellaDiTesto 4">
            <a:extLst>
              <a:ext uri="{FF2B5EF4-FFF2-40B4-BE49-F238E27FC236}">
                <a16:creationId xmlns:a16="http://schemas.microsoft.com/office/drawing/2014/main" id="{AF08FF23-947A-D272-7A67-BD96B734BFE1}"/>
              </a:ext>
            </a:extLst>
          </p:cNvPr>
          <p:cNvSpPr txBox="1"/>
          <p:nvPr/>
        </p:nvSpPr>
        <p:spPr>
          <a:xfrm>
            <a:off x="1257973" y="4791251"/>
            <a:ext cx="9676054" cy="1887953"/>
          </a:xfrm>
          <a:prstGeom prst="rect">
            <a:avLst/>
          </a:prstGeom>
          <a:solidFill>
            <a:schemeClr val="bg1">
              <a:alpha val="41000"/>
            </a:schemeClr>
          </a:solidFill>
          <a:effectLst>
            <a:glow rad="203200">
              <a:schemeClr val="bg1">
                <a:alpha val="22000"/>
              </a:schemeClr>
            </a:glow>
            <a:softEdge rad="279400"/>
          </a:effectLst>
        </p:spPr>
        <p:txBody>
          <a:bodyPr wrap="square">
            <a:spAutoFit/>
          </a:bodyPr>
          <a:lstStyle/>
          <a:p>
            <a:pPr algn="ctr">
              <a:lnSpc>
                <a:spcPct val="150000"/>
              </a:lnSpc>
            </a:pPr>
            <a:r>
              <a:rPr lang="fr-FR" sz="2000" b="1" dirty="0">
                <a:solidFill>
                  <a:srgbClr val="000000"/>
                </a:solidFill>
                <a:latin typeface="Comic Sans MS" panose="030F0702030302020204" pitchFamily="66" charset="0"/>
              </a:rPr>
              <a:t>Ils racontent : « Au cours de l’été 2008, nous avons créé une association dans le but de mener diverses activités, de notre propre initiative ou en collaboration avec d’autres associations de la région, afin de promouvoir des espaces de dialogue et des projets humanitaires internationaux.</a:t>
            </a:r>
            <a:endParaRPr lang="it-IT" sz="20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71774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C5AF627-1EC7-0B34-156D-59243C48C84C}"/>
              </a:ext>
            </a:extLst>
          </p:cNvPr>
          <p:cNvPicPr>
            <a:picLocks noChangeAspect="1"/>
          </p:cNvPicPr>
          <p:nvPr/>
        </p:nvPicPr>
        <p:blipFill rotWithShape="1">
          <a:blip r:embed="rId2">
            <a:extLst>
              <a:ext uri="{28A0092B-C50C-407E-A947-70E740481C1C}">
                <a14:useLocalDpi xmlns:a14="http://schemas.microsoft.com/office/drawing/2010/main" val="0"/>
              </a:ext>
            </a:extLst>
          </a:blip>
          <a:srcRect t="83"/>
          <a:stretch/>
        </p:blipFill>
        <p:spPr>
          <a:xfrm>
            <a:off x="-29872" y="0"/>
            <a:ext cx="12251744" cy="6858000"/>
          </a:xfrm>
          <a:prstGeom prst="rect">
            <a:avLst/>
          </a:prstGeom>
        </p:spPr>
      </p:pic>
      <p:sp>
        <p:nvSpPr>
          <p:cNvPr id="5" name="CasellaDiTesto 4">
            <a:extLst>
              <a:ext uri="{FF2B5EF4-FFF2-40B4-BE49-F238E27FC236}">
                <a16:creationId xmlns:a16="http://schemas.microsoft.com/office/drawing/2014/main" id="{B62B49CA-F2B1-1877-3E1B-6F8A6017499B}"/>
              </a:ext>
            </a:extLst>
          </p:cNvPr>
          <p:cNvSpPr txBox="1"/>
          <p:nvPr/>
        </p:nvSpPr>
        <p:spPr>
          <a:xfrm>
            <a:off x="0" y="318077"/>
            <a:ext cx="8752114" cy="1887953"/>
          </a:xfrm>
          <a:prstGeom prst="rect">
            <a:avLst/>
          </a:prstGeom>
          <a:noFill/>
        </p:spPr>
        <p:txBody>
          <a:bodyPr wrap="square">
            <a:spAutoFit/>
          </a:bodyPr>
          <a:lstStyle/>
          <a:p>
            <a:pPr algn="ctr">
              <a:lnSpc>
                <a:spcPct val="150000"/>
              </a:lnSpc>
            </a:pP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 Par exemple, dès la première année, nous avons promu un dîner de solidarité pour un projet Fraternité avec l’Afrique, afin de financer des bourses d’études pour de jeunes Africains, à condition qu’ils s’engagent à travailler dans leur pays pendant au moins cinq ans.</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88400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060C"/>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6F0506E-A783-684E-9963-510C21D4E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82" y="0"/>
            <a:ext cx="10354235" cy="6858000"/>
          </a:xfrm>
          <a:prstGeom prst="rect">
            <a:avLst/>
          </a:prstGeom>
        </p:spPr>
      </p:pic>
      <p:sp>
        <p:nvSpPr>
          <p:cNvPr id="3" name="CasellaDiTesto 2">
            <a:extLst>
              <a:ext uri="{FF2B5EF4-FFF2-40B4-BE49-F238E27FC236}">
                <a16:creationId xmlns:a16="http://schemas.microsoft.com/office/drawing/2014/main" id="{AF11158D-E0F6-36B3-C06B-6298F63E6C9E}"/>
              </a:ext>
            </a:extLst>
          </p:cNvPr>
          <p:cNvSpPr txBox="1"/>
          <p:nvPr/>
        </p:nvSpPr>
        <p:spPr>
          <a:xfrm>
            <a:off x="1200757" y="5716409"/>
            <a:ext cx="8404797" cy="964623"/>
          </a:xfrm>
          <a:prstGeom prst="rect">
            <a:avLst/>
          </a:prstGeom>
          <a:noFill/>
        </p:spPr>
        <p:txBody>
          <a:bodyPr wrap="square">
            <a:spAutoFit/>
          </a:bodyPr>
          <a:lstStyle/>
          <a:p>
            <a:pPr algn="ctr">
              <a:lnSpc>
                <a:spcPct val="150000"/>
              </a:lnSpc>
            </a:pP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Ces dîners rassemblent environ deux cents personnes, pour lesquels les commerçants et les associations collaborent.</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96208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F646A">
            <a:alpha val="60000"/>
          </a:srgb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4DB4368-1818-3BE3-B1FB-03625D8C4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44" y="0"/>
            <a:ext cx="10289512" cy="6858000"/>
          </a:xfrm>
          <a:prstGeom prst="rect">
            <a:avLst/>
          </a:prstGeom>
        </p:spPr>
      </p:pic>
      <p:sp>
        <p:nvSpPr>
          <p:cNvPr id="3" name="CasellaDiTesto 2">
            <a:extLst>
              <a:ext uri="{FF2B5EF4-FFF2-40B4-BE49-F238E27FC236}">
                <a16:creationId xmlns:a16="http://schemas.microsoft.com/office/drawing/2014/main" id="{D97E17F8-7501-5809-2E20-22077AB8EB08}"/>
              </a:ext>
            </a:extLst>
          </p:cNvPr>
          <p:cNvSpPr txBox="1"/>
          <p:nvPr/>
        </p:nvSpPr>
        <p:spPr>
          <a:xfrm>
            <a:off x="1044133" y="158366"/>
            <a:ext cx="7620896" cy="964623"/>
          </a:xfrm>
          <a:prstGeom prst="rect">
            <a:avLst/>
          </a:prstGeom>
          <a:noFill/>
        </p:spPr>
        <p:txBody>
          <a:bodyPr wrap="square">
            <a:spAutoFit/>
          </a:bodyPr>
          <a:lstStyle/>
          <a:p>
            <a:pPr algn="ctr">
              <a:lnSpc>
                <a:spcPct val="150000"/>
              </a:lnSpc>
            </a:pP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 Nous sommes également heureux de travailler avec une autre association depuis quelques années. </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12263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A354F9-A170-AB12-0793-14042F6AF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8633" cy="6883975"/>
          </a:xfrm>
          <a:prstGeom prst="rect">
            <a:avLst/>
          </a:prstGeom>
        </p:spPr>
      </p:pic>
      <p:sp>
        <p:nvSpPr>
          <p:cNvPr id="3" name="CasellaDiTesto 2">
            <a:extLst>
              <a:ext uri="{FF2B5EF4-FFF2-40B4-BE49-F238E27FC236}">
                <a16:creationId xmlns:a16="http://schemas.microsoft.com/office/drawing/2014/main" id="{80FDD5DB-A14D-2615-46BD-063C41B0A251}"/>
              </a:ext>
            </a:extLst>
          </p:cNvPr>
          <p:cNvSpPr txBox="1"/>
          <p:nvPr/>
        </p:nvSpPr>
        <p:spPr>
          <a:xfrm>
            <a:off x="9280830" y="150606"/>
            <a:ext cx="2646381" cy="6504601"/>
          </a:xfrm>
          <a:prstGeom prst="rect">
            <a:avLst/>
          </a:prstGeom>
          <a:noFill/>
        </p:spPr>
        <p:txBody>
          <a:bodyPr wrap="square">
            <a:spAutoFit/>
          </a:bodyPr>
          <a:lstStyle/>
          <a:p>
            <a:pPr algn="ctr">
              <a:lnSpc>
                <a:spcPct val="150000"/>
              </a:lnSpc>
            </a:pPr>
            <a:r>
              <a:rPr lang="fr-FR" sz="2000" dirty="0">
                <a:solidFill>
                  <a:schemeClr val="bg1"/>
                </a:solidFill>
                <a:latin typeface="Comic Sans MS" panose="030F0702030302020204" pitchFamily="66" charset="0"/>
              </a:rPr>
              <a:t>Ensemble, </a:t>
            </a:r>
            <a:br>
              <a:rPr lang="fr-FR" sz="2000" dirty="0">
                <a:solidFill>
                  <a:schemeClr val="bg1"/>
                </a:solidFill>
                <a:latin typeface="Comic Sans MS" panose="030F0702030302020204" pitchFamily="66" charset="0"/>
              </a:rPr>
            </a:br>
            <a:r>
              <a:rPr lang="fr-FR" sz="2000" dirty="0">
                <a:solidFill>
                  <a:schemeClr val="bg1"/>
                </a:solidFill>
                <a:latin typeface="Comic Sans MS" panose="030F0702030302020204" pitchFamily="66" charset="0"/>
              </a:rPr>
              <a:t>nous organisons un événement annuel, ouvert à des personnalités du monde de la culture, de la musique, </a:t>
            </a:r>
            <a:br>
              <a:rPr lang="fr-FR" sz="2000" dirty="0">
                <a:solidFill>
                  <a:schemeClr val="bg1"/>
                </a:solidFill>
                <a:latin typeface="Comic Sans MS" panose="030F0702030302020204" pitchFamily="66" charset="0"/>
              </a:rPr>
            </a:br>
            <a:r>
              <a:rPr lang="fr-FR" sz="2000" dirty="0">
                <a:solidFill>
                  <a:schemeClr val="bg1"/>
                </a:solidFill>
                <a:latin typeface="Comic Sans MS" panose="030F0702030302020204" pitchFamily="66" charset="0"/>
              </a:rPr>
              <a:t>de la peinture et de la littérature, mais aussi à des personnes du monde politique, économique et médical.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01651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1374E1F-12EB-DCD7-975C-71182C859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390" cy="6960198"/>
          </a:xfrm>
          <a:prstGeom prst="rect">
            <a:avLst/>
          </a:prstGeom>
        </p:spPr>
      </p:pic>
      <p:sp>
        <p:nvSpPr>
          <p:cNvPr id="3" name="CasellaDiTesto 2">
            <a:extLst>
              <a:ext uri="{FF2B5EF4-FFF2-40B4-BE49-F238E27FC236}">
                <a16:creationId xmlns:a16="http://schemas.microsoft.com/office/drawing/2014/main" id="{035CAF55-A267-893E-ED0E-0F656CC4C596}"/>
              </a:ext>
            </a:extLst>
          </p:cNvPr>
          <p:cNvSpPr txBox="1"/>
          <p:nvPr/>
        </p:nvSpPr>
        <p:spPr>
          <a:xfrm>
            <a:off x="893910" y="5893377"/>
            <a:ext cx="7549178" cy="964623"/>
          </a:xfrm>
          <a:prstGeom prst="rect">
            <a:avLst/>
          </a:prstGeom>
          <a:noFill/>
        </p:spPr>
        <p:txBody>
          <a:bodyPr wrap="square">
            <a:spAutoFit/>
          </a:bodyPr>
          <a:lstStyle/>
          <a:p>
            <a:pPr algn="ctr">
              <a:lnSpc>
                <a:spcPct val="150000"/>
              </a:lnSpc>
            </a:pP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C’est l’occasion pour tous de partager expériences de vie et motivations profondes.</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13555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6C8F124-279F-F328-0397-C0FC31D54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5" name="CasellaDiTesto 4">
            <a:extLst>
              <a:ext uri="{FF2B5EF4-FFF2-40B4-BE49-F238E27FC236}">
                <a16:creationId xmlns:a16="http://schemas.microsoft.com/office/drawing/2014/main" id="{B37C73D6-C0B4-B171-0BEF-4A0CB9042EE0}"/>
              </a:ext>
            </a:extLst>
          </p:cNvPr>
          <p:cNvSpPr txBox="1"/>
          <p:nvPr/>
        </p:nvSpPr>
        <p:spPr>
          <a:xfrm>
            <a:off x="1257300" y="513843"/>
            <a:ext cx="3062909" cy="1887953"/>
          </a:xfrm>
          <a:prstGeom prst="rect">
            <a:avLst/>
          </a:prstGeom>
          <a:noFill/>
        </p:spPr>
        <p:txBody>
          <a:bodyPr wrap="square">
            <a:spAutoFit/>
          </a:bodyPr>
          <a:lstStyle/>
          <a:p>
            <a:pPr algn="ctr">
              <a:lnSpc>
                <a:spcPct val="150000"/>
              </a:lnSpc>
            </a:pPr>
            <a:r>
              <a:rPr lang="fr-FR" sz="2000" b="1" dirty="0">
                <a:solidFill>
                  <a:schemeClr val="bg1"/>
                </a:solidFill>
                <a:latin typeface="Comic Sans MS" panose="030F0702030302020204" pitchFamily="66" charset="0"/>
              </a:rPr>
              <a:t>« Faites confiance au Seigneur pour toujours, au Seigneur, le rocher éternel » </a:t>
            </a:r>
            <a:endParaRPr lang="it-IT" sz="2000" b="1" dirty="0">
              <a:solidFill>
                <a:schemeClr val="bg1"/>
              </a:solidFill>
              <a:latin typeface="Comic Sans MS" panose="030F0702030302020204" pitchFamily="66" charset="0"/>
            </a:endParaRPr>
          </a:p>
        </p:txBody>
      </p:sp>
      <p:pic>
        <p:nvPicPr>
          <p:cNvPr id="3" name="ERNESTO CORTAZAR   Eternity">
            <a:hlinkClick r:id="" action="ppaction://media"/>
            <a:extLst>
              <a:ext uri="{FF2B5EF4-FFF2-40B4-BE49-F238E27FC236}">
                <a16:creationId xmlns:a16="http://schemas.microsoft.com/office/drawing/2014/main" id="{B59010D3-C0E9-D82E-017C-DFA37AE46C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04178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60D1D"/>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3467A39-E6B7-1DEB-0830-A82A9A8F8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00119" cy="6858000"/>
          </a:xfrm>
          <a:prstGeom prst="rect">
            <a:avLst/>
          </a:prstGeom>
        </p:spPr>
      </p:pic>
      <p:sp>
        <p:nvSpPr>
          <p:cNvPr id="3" name="CasellaDiTesto 2">
            <a:extLst>
              <a:ext uri="{FF2B5EF4-FFF2-40B4-BE49-F238E27FC236}">
                <a16:creationId xmlns:a16="http://schemas.microsoft.com/office/drawing/2014/main" id="{266A0666-F90C-05EC-9FB5-FE3560483068}"/>
              </a:ext>
            </a:extLst>
          </p:cNvPr>
          <p:cNvSpPr txBox="1"/>
          <p:nvPr/>
        </p:nvSpPr>
        <p:spPr>
          <a:xfrm>
            <a:off x="9104556" y="2156216"/>
            <a:ext cx="2245658" cy="2781724"/>
          </a:xfrm>
          <a:prstGeom prst="rect">
            <a:avLst/>
          </a:prstGeom>
          <a:noFill/>
        </p:spPr>
        <p:txBody>
          <a:bodyPr wrap="square">
            <a:spAutoFit/>
          </a:bodyPr>
          <a:lstStyle/>
          <a:p>
            <a:pPr algn="ctr">
              <a:lnSpc>
                <a:spcPct val="200000"/>
              </a:lnSpc>
            </a:pPr>
            <a:r>
              <a:rPr lang="fr-FR" b="1" dirty="0">
                <a:solidFill>
                  <a:schemeClr val="bg1"/>
                </a:solidFill>
                <a:latin typeface="Comic Sans MS" panose="030F0702030302020204" pitchFamily="66" charset="0"/>
              </a:rPr>
              <a:t>Bientôt Noël ! Préparons-nous </a:t>
            </a:r>
            <a:br>
              <a:rPr lang="fr-FR" b="1" dirty="0">
                <a:solidFill>
                  <a:schemeClr val="bg1"/>
                </a:solidFill>
                <a:latin typeface="Comic Sans MS" panose="030F0702030302020204" pitchFamily="66" charset="0"/>
              </a:rPr>
            </a:br>
            <a:r>
              <a:rPr lang="fr-FR" b="1" dirty="0">
                <a:solidFill>
                  <a:schemeClr val="bg1"/>
                </a:solidFill>
                <a:latin typeface="Comic Sans MS" panose="030F0702030302020204" pitchFamily="66" charset="0"/>
              </a:rPr>
              <a:t>en accueillant dès maintenant Jésus dans sa Parole.</a:t>
            </a:r>
            <a:endParaRPr lang="it-IT"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42276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2211"/>
        </a:solidFill>
        <a:effectLst/>
      </p:bgPr>
    </p:bg>
    <p:spTree>
      <p:nvGrpSpPr>
        <p:cNvPr id="1" name=""/>
        <p:cNvGrpSpPr/>
        <p:nvPr/>
      </p:nvGrpSpPr>
      <p:grpSpPr>
        <a:xfrm>
          <a:off x="0" y="0"/>
          <a:ext cx="0" cy="0"/>
          <a:chOff x="0" y="0"/>
          <a:chExt cx="0" cy="0"/>
        </a:xfrm>
      </p:grpSpPr>
      <p:pic>
        <p:nvPicPr>
          <p:cNvPr id="2050" name="Picture 2" descr="natività di Gesù dipinto, ca 1545 - ca 1550">
            <a:extLst>
              <a:ext uri="{FF2B5EF4-FFF2-40B4-BE49-F238E27FC236}">
                <a16:creationId xmlns:a16="http://schemas.microsoft.com/office/drawing/2014/main" id="{16E1AD40-81BA-B14C-CCFC-2A1523316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75" y="0"/>
            <a:ext cx="8912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7D14813-6C66-5F64-29AA-B75F56F43164}"/>
              </a:ext>
            </a:extLst>
          </p:cNvPr>
          <p:cNvSpPr txBox="1"/>
          <p:nvPr/>
        </p:nvSpPr>
        <p:spPr>
          <a:xfrm>
            <a:off x="314960" y="912039"/>
            <a:ext cx="2722880" cy="3001014"/>
          </a:xfrm>
          <a:prstGeom prst="rect">
            <a:avLst/>
          </a:prstGeom>
          <a:noFill/>
        </p:spPr>
        <p:txBody>
          <a:bodyPr wrap="square">
            <a:spAutoFit/>
          </a:bodyPr>
          <a:lstStyle/>
          <a:p>
            <a:pPr algn="ctr">
              <a:lnSpc>
                <a:spcPct val="150000"/>
              </a:lnSpc>
            </a:pPr>
            <a:endParaRPr lang="it-IT" sz="2000" b="0" i="0" u="none" strike="noStrike" baseline="0" dirty="0">
              <a:solidFill>
                <a:schemeClr val="bg1"/>
              </a:solidFill>
              <a:latin typeface="Comic Sans MS" panose="030F0702030302020204" pitchFamily="66" charset="0"/>
            </a:endParaRPr>
          </a:p>
          <a:p>
            <a:pPr algn="ctr">
              <a:lnSpc>
                <a:spcPct val="150000"/>
              </a:lnSpc>
            </a:pPr>
            <a:r>
              <a:rPr lang="fr-FR" dirty="0">
                <a:solidFill>
                  <a:schemeClr val="bg1"/>
                </a:solidFill>
                <a:latin typeface="Comic Sans MS" panose="030F0702030302020204" pitchFamily="66" charset="0"/>
              </a:rPr>
              <a:t>En effet, il contient des pages très appréciées, comme l’annonce de l’Emmanuel, </a:t>
            </a:r>
            <a:br>
              <a:rPr lang="fr-FR" dirty="0">
                <a:solidFill>
                  <a:schemeClr val="bg1"/>
                </a:solidFill>
                <a:latin typeface="Comic Sans MS" panose="030F0702030302020204" pitchFamily="66" charset="0"/>
              </a:rPr>
            </a:br>
            <a:r>
              <a:rPr lang="fr-FR" dirty="0">
                <a:solidFill>
                  <a:schemeClr val="bg1"/>
                </a:solidFill>
                <a:latin typeface="Comic Sans MS" panose="030F0702030302020204" pitchFamily="66" charset="0"/>
              </a:rPr>
              <a:t>« le Dieu avec nous »</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921912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61700"/>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EFB6725-1947-35D6-3CE5-71CA4B65E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3" name="CasellaDiTesto 2">
            <a:extLst>
              <a:ext uri="{FF2B5EF4-FFF2-40B4-BE49-F238E27FC236}">
                <a16:creationId xmlns:a16="http://schemas.microsoft.com/office/drawing/2014/main" id="{90D6D200-DFF7-F089-DE19-7E130B1DA934}"/>
              </a:ext>
            </a:extLst>
          </p:cNvPr>
          <p:cNvSpPr txBox="1"/>
          <p:nvPr/>
        </p:nvSpPr>
        <p:spPr>
          <a:xfrm>
            <a:off x="1598279" y="5217860"/>
            <a:ext cx="9439707" cy="1426288"/>
          </a:xfrm>
          <a:prstGeom prst="rect">
            <a:avLst/>
          </a:prstGeom>
          <a:noFill/>
        </p:spPr>
        <p:txBody>
          <a:bodyPr wrap="square">
            <a:spAutoFit/>
          </a:bodyPr>
          <a:lstStyle/>
          <a:p>
            <a:pPr algn="ctr">
              <a:lnSpc>
                <a:spcPct val="150000"/>
              </a:lnSpc>
            </a:pP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Sa Parole est le rocher sur lequel nous pouvons bâtir la cité des hommes : « Devenons </a:t>
            </a:r>
            <a:r>
              <a:rPr lang="fr-FR" sz="2000" b="1" dirty="0" err="1">
                <a:solidFill>
                  <a:schemeClr val="bg1"/>
                </a:solidFill>
                <a:effectLst>
                  <a:outerShdw blurRad="38100" dist="38100" dir="2700000" algn="tl">
                    <a:srgbClr val="000000">
                      <a:alpha val="43137"/>
                    </a:srgbClr>
                  </a:outerShdw>
                </a:effectLst>
                <a:latin typeface="Comic Sans MS" panose="030F0702030302020204" pitchFamily="66" charset="0"/>
              </a:rPr>
              <a:t>nousmêmes</a:t>
            </a: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 paroles vivantes et nous constaterons, en nous et autour de nous, la puissance de vie qu’elles contiennent.</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5661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0200"/>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4F0CFAA-F698-6172-C5A2-1B8E11837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72" y="0"/>
            <a:ext cx="10297056" cy="6858000"/>
          </a:xfrm>
          <a:prstGeom prst="rect">
            <a:avLst/>
          </a:prstGeom>
        </p:spPr>
      </p:pic>
      <p:sp>
        <p:nvSpPr>
          <p:cNvPr id="3" name="CasellaDiTesto 2">
            <a:extLst>
              <a:ext uri="{FF2B5EF4-FFF2-40B4-BE49-F238E27FC236}">
                <a16:creationId xmlns:a16="http://schemas.microsoft.com/office/drawing/2014/main" id="{363F935B-7087-C1A8-D711-5DF97F459221}"/>
              </a:ext>
            </a:extLst>
          </p:cNvPr>
          <p:cNvSpPr txBox="1"/>
          <p:nvPr/>
        </p:nvSpPr>
        <p:spPr>
          <a:xfrm>
            <a:off x="141387" y="5694457"/>
            <a:ext cx="6935992" cy="964623"/>
          </a:xfrm>
          <a:prstGeom prst="rect">
            <a:avLst/>
          </a:prstGeom>
          <a:noFill/>
        </p:spPr>
        <p:txBody>
          <a:bodyPr wrap="square">
            <a:spAutoFit/>
          </a:bodyPr>
          <a:lstStyle/>
          <a:p>
            <a:pPr algn="ctr">
              <a:lnSpc>
                <a:spcPct val="150000"/>
              </a:lnSpc>
            </a:pP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Aimons l’Évangile au point de nous laisser transformer en lui et de le faire déborder sur les autres […]. </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956157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EA9B240-771D-927E-9806-F95299360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3" y="-91440"/>
            <a:ext cx="13518667" cy="6949440"/>
          </a:xfrm>
          <a:prstGeom prst="rect">
            <a:avLst/>
          </a:prstGeom>
        </p:spPr>
      </p:pic>
      <p:sp>
        <p:nvSpPr>
          <p:cNvPr id="3" name="CasellaDiTesto 2">
            <a:extLst>
              <a:ext uri="{FF2B5EF4-FFF2-40B4-BE49-F238E27FC236}">
                <a16:creationId xmlns:a16="http://schemas.microsoft.com/office/drawing/2014/main" id="{4E640D86-C10B-0089-6B21-3ECCDC9F56C0}"/>
              </a:ext>
            </a:extLst>
          </p:cNvPr>
          <p:cNvSpPr txBox="1"/>
          <p:nvPr/>
        </p:nvSpPr>
        <p:spPr>
          <a:xfrm>
            <a:off x="-92459" y="370449"/>
            <a:ext cx="6742355" cy="967252"/>
          </a:xfrm>
          <a:prstGeom prst="rect">
            <a:avLst/>
          </a:prstGeom>
          <a:noFill/>
        </p:spPr>
        <p:txBody>
          <a:bodyPr wrap="square">
            <a:spAutoFit/>
          </a:bodyPr>
          <a:lstStyle/>
          <a:p>
            <a:pPr algn="ctr">
              <a:lnSpc>
                <a:spcPct val="150000"/>
              </a:lnSpc>
            </a:pPr>
            <a:r>
              <a:rPr lang="it-IT" sz="2000" b="0" i="0" u="none" strike="noStrike" baseline="0" dirty="0">
                <a:solidFill>
                  <a:schemeClr val="bg1"/>
                </a:solidFill>
                <a:latin typeface="Comic Sans MS" panose="030F0702030302020204" pitchFamily="66" charset="0"/>
              </a:rPr>
              <a:t> </a:t>
            </a: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Ce n’est plus nous qui vivrons, </a:t>
            </a:r>
            <a:b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b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mais le Christ qui prendra forme en nous.</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43208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sa significa essere liberi? | Bioton.it">
            <a:extLst>
              <a:ext uri="{FF2B5EF4-FFF2-40B4-BE49-F238E27FC236}">
                <a16:creationId xmlns:a16="http://schemas.microsoft.com/office/drawing/2014/main" id="{2787516D-536A-C58D-C757-C831B2CB4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3E21A5E-82DF-E14F-7C9D-FE8F5D16AD6E}"/>
              </a:ext>
            </a:extLst>
          </p:cNvPr>
          <p:cNvSpPr txBox="1"/>
          <p:nvPr/>
        </p:nvSpPr>
        <p:spPr>
          <a:xfrm>
            <a:off x="493184" y="932841"/>
            <a:ext cx="10919012" cy="505588"/>
          </a:xfrm>
          <a:prstGeom prst="rect">
            <a:avLst/>
          </a:prstGeom>
          <a:noFill/>
        </p:spPr>
        <p:txBody>
          <a:bodyPr wrap="square">
            <a:spAutoFit/>
          </a:bodyPr>
          <a:lstStyle/>
          <a:p>
            <a:pPr algn="ctr">
              <a:lnSpc>
                <a:spcPct val="150000"/>
              </a:lnSpc>
            </a:pPr>
            <a:r>
              <a:rPr lang="fr-FR" sz="2000" dirty="0">
                <a:solidFill>
                  <a:srgbClr val="000000"/>
                </a:solidFill>
                <a:latin typeface="Comic Sans MS" panose="030F0702030302020204" pitchFamily="66" charset="0"/>
              </a:rPr>
              <a:t>Nous nous sentirons libérés de nous-mêmes, de nos limites, de nos dépendances,</a:t>
            </a:r>
            <a:r>
              <a:rPr lang="it-IT" sz="2000" b="0" i="0" u="none" strike="noStrike" baseline="0" dirty="0">
                <a:solidFill>
                  <a:srgbClr val="000000"/>
                </a:solidFill>
                <a:latin typeface="Comic Sans MS" panose="030F0702030302020204" pitchFamily="66" charset="0"/>
              </a:rPr>
              <a:t> </a:t>
            </a:r>
            <a:endParaRPr lang="it-IT" sz="2000" dirty="0">
              <a:latin typeface="Comic Sans MS" panose="030F0702030302020204" pitchFamily="66" charset="0"/>
            </a:endParaRPr>
          </a:p>
        </p:txBody>
      </p:sp>
    </p:spTree>
    <p:extLst>
      <p:ext uri="{BB962C8B-B14F-4D97-AF65-F5344CB8AC3E}">
        <p14:creationId xmlns:p14="http://schemas.microsoft.com/office/powerpoint/2010/main" val="3490280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D1420C1-BD36-2CC4-8334-F7EC92F86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8" y="0"/>
            <a:ext cx="13481939" cy="6858000"/>
          </a:xfrm>
          <a:prstGeom prst="rect">
            <a:avLst/>
          </a:prstGeom>
        </p:spPr>
      </p:pic>
      <p:sp>
        <p:nvSpPr>
          <p:cNvPr id="3" name="CasellaDiTesto 2">
            <a:extLst>
              <a:ext uri="{FF2B5EF4-FFF2-40B4-BE49-F238E27FC236}">
                <a16:creationId xmlns:a16="http://schemas.microsoft.com/office/drawing/2014/main" id="{ED6CE907-E038-2F26-A5A9-E86B127926CA}"/>
              </a:ext>
            </a:extLst>
          </p:cNvPr>
          <p:cNvSpPr txBox="1"/>
          <p:nvPr/>
        </p:nvSpPr>
        <p:spPr>
          <a:xfrm>
            <a:off x="1772770" y="623944"/>
            <a:ext cx="8646459" cy="967252"/>
          </a:xfrm>
          <a:prstGeom prst="rect">
            <a:avLst/>
          </a:prstGeom>
          <a:noFill/>
        </p:spPr>
        <p:txBody>
          <a:bodyPr wrap="square">
            <a:spAutoFit/>
          </a:bodyPr>
          <a:lstStyle/>
          <a:p>
            <a:pPr algn="ctr">
              <a:lnSpc>
                <a:spcPct val="150000"/>
              </a:lnSpc>
            </a:pPr>
            <a:r>
              <a:rPr lang="fr-FR" sz="2000" b="1" dirty="0">
                <a:solidFill>
                  <a:schemeClr val="bg1"/>
                </a:solidFill>
                <a:effectLst>
                  <a:outerShdw blurRad="38100" dist="38100" dir="2700000" algn="tl">
                    <a:srgbClr val="000000">
                      <a:alpha val="43137"/>
                    </a:srgbClr>
                  </a:outerShdw>
                </a:effectLst>
                <a:latin typeface="Comic Sans MS" panose="030F0702030302020204" pitchFamily="66" charset="0"/>
              </a:rPr>
              <a:t>et surtout nous verrons se répandre la révolution d’amour que Jésus, vivant en nous, provoquera autour de nous. »</a:t>
            </a:r>
            <a:endParaRPr lang="it-IT" sz="2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32616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6C8F124-279F-F328-0397-C0FC31D54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5" name="CasellaDiTesto 4">
            <a:extLst>
              <a:ext uri="{FF2B5EF4-FFF2-40B4-BE49-F238E27FC236}">
                <a16:creationId xmlns:a16="http://schemas.microsoft.com/office/drawing/2014/main" id="{B37C73D6-C0B4-B171-0BEF-4A0CB9042EE0}"/>
              </a:ext>
            </a:extLst>
          </p:cNvPr>
          <p:cNvSpPr txBox="1"/>
          <p:nvPr/>
        </p:nvSpPr>
        <p:spPr>
          <a:xfrm>
            <a:off x="1257300" y="513843"/>
            <a:ext cx="3062909" cy="1887953"/>
          </a:xfrm>
          <a:prstGeom prst="rect">
            <a:avLst/>
          </a:prstGeom>
          <a:noFill/>
        </p:spPr>
        <p:txBody>
          <a:bodyPr wrap="square">
            <a:spAutoFit/>
          </a:bodyPr>
          <a:lstStyle/>
          <a:p>
            <a:pPr algn="ctr">
              <a:lnSpc>
                <a:spcPct val="150000"/>
              </a:lnSpc>
            </a:pPr>
            <a:r>
              <a:rPr lang="fr-FR" sz="2000" b="1" dirty="0">
                <a:solidFill>
                  <a:schemeClr val="bg1"/>
                </a:solidFill>
                <a:latin typeface="Comic Sans MS" panose="030F0702030302020204" pitchFamily="66" charset="0"/>
              </a:rPr>
              <a:t>« Faites confiance au Seigneur pour toujours, au Seigneur, le rocher éternel » </a:t>
            </a:r>
            <a:endParaRPr lang="it-IT" sz="2000" b="1" dirty="0">
              <a:solidFill>
                <a:schemeClr val="bg1"/>
              </a:solidFill>
              <a:latin typeface="Comic Sans MS" panose="030F0702030302020204" pitchFamily="66" charset="0"/>
            </a:endParaRPr>
          </a:p>
        </p:txBody>
      </p:sp>
      <p:pic>
        <p:nvPicPr>
          <p:cNvPr id="3" name="ERNESTO CORTAZAR   Eternity">
            <a:hlinkClick r:id="" action="ppaction://media"/>
            <a:extLst>
              <a:ext uri="{FF2B5EF4-FFF2-40B4-BE49-F238E27FC236}">
                <a16:creationId xmlns:a16="http://schemas.microsoft.com/office/drawing/2014/main" id="{B59010D3-C0E9-D82E-017C-DFA37AE46C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9023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4B775AF0-8E39-5723-34F1-0983012374D2}"/>
              </a:ext>
            </a:extLst>
          </p:cNvPr>
          <p:cNvSpPr>
            <a:spLocks noChangeArrowheads="1"/>
          </p:cNvSpPr>
          <p:nvPr/>
        </p:nvSpPr>
        <p:spPr bwMode="auto">
          <a:xfrm>
            <a:off x="1489166" y="1451609"/>
            <a:ext cx="8809899" cy="4409259"/>
          </a:xfrm>
          <a:prstGeom prst="roundRect">
            <a:avLst>
              <a:gd name="adj" fmla="val 517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66"/>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0"/>
              </a:spcBef>
              <a:buFontTx/>
              <a:buNone/>
            </a:pPr>
            <a:r>
              <a:rPr lang="it-IT" altLang="fr-FR" sz="1600" b="1" dirty="0">
                <a:latin typeface="Comic Sans MS" panose="030F0702030302020204" pitchFamily="66" charset="0"/>
              </a:rPr>
              <a:t>Texte préparé par </a:t>
            </a:r>
            <a:r>
              <a:rPr lang="fr-FR" altLang="fr-FR" sz="1600" b="1" dirty="0">
                <a:latin typeface="Comic Sans MS" panose="030F0702030302020204" pitchFamily="66" charset="0"/>
              </a:rPr>
              <a:t>Letizia </a:t>
            </a:r>
            <a:r>
              <a:rPr lang="fr-FR" altLang="fr-FR" sz="1600" b="1" dirty="0" err="1">
                <a:latin typeface="Comic Sans MS" panose="030F0702030302020204" pitchFamily="66" charset="0"/>
              </a:rPr>
              <a:t>Magri</a:t>
            </a:r>
            <a:r>
              <a:rPr lang="fr-FR" altLang="fr-FR" sz="1600" b="1" dirty="0">
                <a:latin typeface="Comic Sans MS" panose="030F0702030302020204" pitchFamily="66" charset="0"/>
              </a:rPr>
              <a:t> (commission Parole de Vie)</a:t>
            </a:r>
          </a:p>
          <a:p>
            <a:pPr algn="ctr" eaLnBrk="1" hangingPunct="1">
              <a:lnSpc>
                <a:spcPct val="130000"/>
              </a:lnSpc>
              <a:spcBef>
                <a:spcPct val="0"/>
              </a:spcBef>
              <a:buFontTx/>
              <a:buNone/>
            </a:pPr>
            <a:r>
              <a:rPr lang="it-IT" altLang="fr-FR" sz="1600" b="1" dirty="0">
                <a:latin typeface="Comic Sans MS" panose="030F0702030302020204" pitchFamily="66" charset="0"/>
              </a:rPr>
              <a:t>Graphisme </a:t>
            </a:r>
            <a:r>
              <a:rPr lang="it-IT" altLang="fr-FR" sz="1600" b="1" dirty="0">
                <a:latin typeface="Comic Sans MS" panose="030F0702030302020204" pitchFamily="66" charset="0"/>
                <a:hlinkClick r:id="rId2"/>
              </a:rPr>
              <a:t>Anna Lollo</a:t>
            </a:r>
            <a:r>
              <a:rPr lang="it-IT" altLang="fr-FR" sz="1600" b="1" dirty="0">
                <a:latin typeface="Comic Sans MS" panose="030F0702030302020204" pitchFamily="66" charset="0"/>
              </a:rPr>
              <a:t> avec don </a:t>
            </a:r>
            <a:r>
              <a:rPr lang="it-IT" altLang="fr-FR" sz="1600" b="1" dirty="0">
                <a:latin typeface="Comic Sans MS" panose="030F0702030302020204" pitchFamily="66" charset="0"/>
                <a:hlinkClick r:id="rId3"/>
              </a:rPr>
              <a:t>Placido D’Omina</a:t>
            </a:r>
            <a:r>
              <a:rPr lang="it-IT" altLang="fr-FR" sz="1600" b="1" dirty="0">
                <a:latin typeface="Comic Sans MS" panose="030F0702030302020204" pitchFamily="66" charset="0"/>
              </a:rPr>
              <a:t> (Sicile, Italie)</a:t>
            </a:r>
          </a:p>
          <a:p>
            <a:pPr algn="ctr" eaLnBrk="1" hangingPunct="1">
              <a:lnSpc>
                <a:spcPct val="130000"/>
              </a:lnSpc>
              <a:spcBef>
                <a:spcPct val="0"/>
              </a:spcBef>
              <a:buFontTx/>
              <a:buNone/>
            </a:pPr>
            <a:r>
              <a:rPr lang="it-IT" altLang="fr-FR" sz="1600" b="1" dirty="0">
                <a:latin typeface="Comic Sans MS" panose="030F0702030302020204" pitchFamily="66" charset="0"/>
              </a:rPr>
              <a:t>*</a:t>
            </a:r>
          </a:p>
          <a:p>
            <a:pPr algn="ctr" eaLnBrk="1" hangingPunct="1">
              <a:lnSpc>
                <a:spcPct val="130000"/>
              </a:lnSpc>
              <a:spcBef>
                <a:spcPct val="0"/>
              </a:spcBef>
              <a:buFontTx/>
              <a:buNone/>
            </a:pPr>
            <a:r>
              <a:rPr lang="it-IT" altLang="fr-FR" sz="1600" b="1" dirty="0">
                <a:latin typeface="Comic Sans MS" panose="030F0702030302020204" pitchFamily="66" charset="0"/>
              </a:rPr>
              <a:t>Version française </a:t>
            </a:r>
            <a:r>
              <a:rPr lang="it-IT" altLang="fr-FR" sz="1600" b="1" dirty="0">
                <a:latin typeface="Comic Sans MS" panose="030F0702030302020204" pitchFamily="66" charset="0"/>
                <a:hlinkClick r:id="rId4"/>
              </a:rPr>
              <a:t>Michel Chilaud</a:t>
            </a:r>
            <a:r>
              <a:rPr lang="it-IT" altLang="fr-FR" sz="1600" b="1" dirty="0">
                <a:latin typeface="Comic Sans MS" panose="030F0702030302020204" pitchFamily="66" charset="0"/>
              </a:rPr>
              <a:t>, disponible sur le site </a:t>
            </a:r>
            <a:r>
              <a:rPr lang="it-IT" altLang="fr-FR" sz="1600" b="1" dirty="0">
                <a:latin typeface="Comic Sans MS" panose="030F0702030302020204" pitchFamily="66" charset="0"/>
                <a:hlinkClick r:id="rId5"/>
              </a:rPr>
              <a:t>parole-de-vie.fr</a:t>
            </a:r>
            <a:endParaRPr lang="it-IT" altLang="fr-FR" sz="1600" b="1" dirty="0">
              <a:latin typeface="Comic Sans MS" panose="030F0702030302020204" pitchFamily="66" charset="0"/>
            </a:endParaRPr>
          </a:p>
          <a:p>
            <a:pPr algn="ctr" eaLnBrk="1" hangingPunct="1">
              <a:lnSpc>
                <a:spcPct val="130000"/>
              </a:lnSpc>
              <a:spcBef>
                <a:spcPct val="0"/>
              </a:spcBef>
              <a:buFontTx/>
              <a:buNone/>
            </a:pPr>
            <a:r>
              <a:rPr lang="it-IT" altLang="fr-FR" sz="1600" b="1" dirty="0">
                <a:latin typeface="Comic Sans MS" panose="030F0702030302020204" pitchFamily="66" charset="0"/>
              </a:rPr>
              <a:t>* * *</a:t>
            </a:r>
            <a:br>
              <a:rPr lang="it-IT" altLang="fr-FR" sz="1600" b="1" dirty="0">
                <a:latin typeface="Comic Sans MS" panose="030F0702030302020204" pitchFamily="66" charset="0"/>
              </a:rPr>
            </a:br>
            <a:r>
              <a:rPr lang="it-IT" altLang="fr-FR" sz="1600" b="1" dirty="0">
                <a:latin typeface="Comic Sans MS" panose="030F0702030302020204" pitchFamily="66" charset="0"/>
              </a:rPr>
              <a:t>Le commentaire de la Parole de vie est traduit en 96 langues et idiomes, </a:t>
            </a:r>
            <a:br>
              <a:rPr lang="it-IT" altLang="fr-FR" sz="1600" b="1" dirty="0">
                <a:latin typeface="Comic Sans MS" panose="030F0702030302020204" pitchFamily="66" charset="0"/>
              </a:rPr>
            </a:br>
            <a:r>
              <a:rPr lang="it-IT" altLang="fr-FR" sz="1600" b="1" dirty="0">
                <a:latin typeface="Comic Sans MS" panose="030F0702030302020204" pitchFamily="66" charset="0"/>
              </a:rPr>
              <a:t>il rejoint des millions de personnes dans le monde entier</a:t>
            </a:r>
            <a:br>
              <a:rPr lang="it-IT" altLang="fr-FR" sz="1600" b="1" dirty="0">
                <a:latin typeface="Comic Sans MS" panose="030F0702030302020204" pitchFamily="66" charset="0"/>
              </a:rPr>
            </a:br>
            <a:r>
              <a:rPr lang="it-IT" altLang="fr-FR" sz="1600" b="1" dirty="0">
                <a:latin typeface="Comic Sans MS" panose="030F0702030302020204" pitchFamily="66" charset="0"/>
              </a:rPr>
              <a:t>au travers de la presse, la radio, la télévision et Internet.</a:t>
            </a:r>
            <a:br>
              <a:rPr lang="it-IT" altLang="fr-FR" sz="1600" b="1" dirty="0">
                <a:latin typeface="Comic Sans MS" panose="030F0702030302020204" pitchFamily="66" charset="0"/>
              </a:rPr>
            </a:br>
            <a:r>
              <a:rPr lang="it-IT" altLang="fr-FR" sz="1600" b="1" dirty="0">
                <a:latin typeface="Comic Sans MS" panose="030F0702030302020204" pitchFamily="66" charset="0"/>
              </a:rPr>
              <a:t>Plus d’informations sur </a:t>
            </a:r>
            <a:r>
              <a:rPr lang="it-IT" altLang="fr-FR" sz="1600" b="1" dirty="0">
                <a:latin typeface="Comic Sans MS" panose="030F0702030302020204" pitchFamily="66" charset="0"/>
                <a:hlinkClick r:id="rId6"/>
              </a:rPr>
              <a:t>www.focolare.org/fr</a:t>
            </a:r>
            <a:endParaRPr lang="it-IT" altLang="fr-FR" sz="1600" b="1" dirty="0">
              <a:latin typeface="Comic Sans MS" panose="030F0702030302020204" pitchFamily="66" charset="0"/>
            </a:endParaRPr>
          </a:p>
          <a:p>
            <a:pPr algn="ctr" eaLnBrk="1" hangingPunct="1">
              <a:lnSpc>
                <a:spcPct val="130000"/>
              </a:lnSpc>
              <a:spcBef>
                <a:spcPct val="0"/>
              </a:spcBef>
              <a:buFontTx/>
              <a:buNone/>
            </a:pPr>
            <a:r>
              <a:rPr lang="it-IT" altLang="fr-FR" sz="1600" b="1" dirty="0">
                <a:latin typeface="Comic Sans MS" panose="030F0702030302020204" pitchFamily="66" charset="0"/>
              </a:rPr>
              <a:t>Ce diaporama est disponible en plusieurs langues sur </a:t>
            </a:r>
            <a:r>
              <a:rPr lang="it-IT" altLang="fr-FR" sz="1600" b="1" dirty="0">
                <a:latin typeface="Comic Sans MS" panose="030F0702030302020204" pitchFamily="66" charset="0"/>
                <a:hlinkClick r:id="rId7"/>
              </a:rPr>
              <a:t>www.santuariosancalogero.org</a:t>
            </a:r>
            <a:endParaRPr lang="it-IT" altLang="fr-FR" sz="1600" b="1" dirty="0">
              <a:latin typeface="Comic Sans MS" panose="030F0702030302020204" pitchFamily="66" charset="0"/>
            </a:endParaRPr>
          </a:p>
        </p:txBody>
      </p:sp>
    </p:spTree>
    <p:extLst>
      <p:ext uri="{BB962C8B-B14F-4D97-AF65-F5344CB8AC3E}">
        <p14:creationId xmlns:p14="http://schemas.microsoft.com/office/powerpoint/2010/main" val="132414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70E"/>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BEAD3A1-A17A-4B3D-7428-60C03F70B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0"/>
            <a:ext cx="9144000" cy="6858000"/>
          </a:xfrm>
          <a:prstGeom prst="rect">
            <a:avLst/>
          </a:prstGeom>
        </p:spPr>
      </p:pic>
      <p:sp>
        <p:nvSpPr>
          <p:cNvPr id="3" name="CasellaDiTesto 2">
            <a:extLst>
              <a:ext uri="{FF2B5EF4-FFF2-40B4-BE49-F238E27FC236}">
                <a16:creationId xmlns:a16="http://schemas.microsoft.com/office/drawing/2014/main" id="{CACDB94F-632D-7DB7-A79E-40DCCC5C9508}"/>
              </a:ext>
            </a:extLst>
          </p:cNvPr>
          <p:cNvSpPr txBox="1"/>
          <p:nvPr/>
        </p:nvSpPr>
        <p:spPr>
          <a:xfrm>
            <a:off x="2316480" y="922779"/>
            <a:ext cx="1960880" cy="3785845"/>
          </a:xfrm>
          <a:prstGeom prst="rect">
            <a:avLst/>
          </a:prstGeom>
          <a:noFill/>
        </p:spPr>
        <p:txBody>
          <a:bodyPr wrap="square">
            <a:spAutoFit/>
          </a:bodyPr>
          <a:lstStyle/>
          <a:p>
            <a:pPr algn="ctr">
              <a:lnSpc>
                <a:spcPct val="150000"/>
              </a:lnSpc>
            </a:pPr>
            <a:r>
              <a:rPr lang="fr-FR" dirty="0">
                <a:solidFill>
                  <a:schemeClr val="bg1"/>
                </a:solidFill>
                <a:latin typeface="Comic Sans MS" panose="030F0702030302020204" pitchFamily="66" charset="0"/>
              </a:rPr>
              <a:t>ou encore la figure du Serviteur souffrant, </a:t>
            </a:r>
            <a:br>
              <a:rPr lang="fr-FR" dirty="0">
                <a:solidFill>
                  <a:schemeClr val="bg1"/>
                </a:solidFill>
                <a:latin typeface="Comic Sans MS" panose="030F0702030302020204" pitchFamily="66" charset="0"/>
              </a:rPr>
            </a:br>
            <a:r>
              <a:rPr lang="fr-FR" dirty="0">
                <a:solidFill>
                  <a:schemeClr val="bg1"/>
                </a:solidFill>
                <a:latin typeface="Comic Sans MS" panose="030F0702030302020204" pitchFamily="66" charset="0"/>
              </a:rPr>
              <a:t>qui constitue l’arrière-plan des récits de la passion et de la mort de Jésus. </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8178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2620"/>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A2C8D5F-3823-A363-319F-039E21B9B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013" y="0"/>
            <a:ext cx="5459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49F7F80-FBE3-1EBF-091B-D6E20DBD0011}"/>
              </a:ext>
            </a:extLst>
          </p:cNvPr>
          <p:cNvSpPr txBox="1"/>
          <p:nvPr/>
        </p:nvSpPr>
        <p:spPr>
          <a:xfrm>
            <a:off x="6966426" y="1679065"/>
            <a:ext cx="2824480" cy="2539350"/>
          </a:xfrm>
          <a:prstGeom prst="rect">
            <a:avLst/>
          </a:prstGeom>
          <a:noFill/>
        </p:spPr>
        <p:txBody>
          <a:bodyPr wrap="square">
            <a:spAutoFit/>
          </a:bodyPr>
          <a:lstStyle/>
          <a:p>
            <a:pPr algn="ctr">
              <a:lnSpc>
                <a:spcPct val="150000"/>
              </a:lnSpc>
            </a:pPr>
            <a:r>
              <a:rPr lang="fr-FR" dirty="0">
                <a:solidFill>
                  <a:schemeClr val="bg1"/>
                </a:solidFill>
                <a:latin typeface="Comic Sans MS" panose="030F0702030302020204" pitchFamily="66" charset="0"/>
              </a:rPr>
              <a:t>Ce verset fait partie d’un chant d’action de grâce du peuple d’Israël lorsqu’après l’épreuve de l’exil il rentre enfin à Jérusalem.</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0294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orgia chiesa sulla roccia">
            <a:extLst>
              <a:ext uri="{FF2B5EF4-FFF2-40B4-BE49-F238E27FC236}">
                <a16:creationId xmlns:a16="http://schemas.microsoft.com/office/drawing/2014/main" id="{07428901-8001-4C7D-EFD9-41EC8D3E1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95794"/>
            <a:ext cx="11272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76E23DC-8CE2-8117-7EEF-C182A38B5BC0}"/>
              </a:ext>
            </a:extLst>
          </p:cNvPr>
          <p:cNvSpPr txBox="1"/>
          <p:nvPr/>
        </p:nvSpPr>
        <p:spPr>
          <a:xfrm>
            <a:off x="5230676" y="4751976"/>
            <a:ext cx="6718663" cy="1426288"/>
          </a:xfrm>
          <a:prstGeom prst="rect">
            <a:avLst/>
          </a:prstGeom>
          <a:noFill/>
        </p:spPr>
        <p:txBody>
          <a:bodyPr wrap="square">
            <a:spAutoFit/>
          </a:bodyPr>
          <a:lstStyle/>
          <a:p>
            <a:pPr algn="ctr">
              <a:lnSpc>
                <a:spcPct val="150000"/>
              </a:lnSpc>
            </a:pPr>
            <a:r>
              <a:rPr lang="it-IT" sz="2000"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fr-FR" sz="2000" dirty="0">
                <a:solidFill>
                  <a:schemeClr val="bg1"/>
                </a:solidFill>
                <a:effectLst>
                  <a:outerShdw blurRad="38100" dist="38100" dir="2700000" algn="tl">
                    <a:srgbClr val="000000">
                      <a:alpha val="43137"/>
                    </a:srgbClr>
                  </a:outerShdw>
                </a:effectLst>
                <a:latin typeface="Comic Sans MS" panose="030F0702030302020204" pitchFamily="66" charset="0"/>
              </a:rPr>
              <a:t>Ces paroles ouvrent les cœurs à l’espérance, </a:t>
            </a:r>
            <a:br>
              <a:rPr lang="fr-FR" sz="2000" dirty="0">
                <a:solidFill>
                  <a:schemeClr val="bg1"/>
                </a:solidFill>
                <a:effectLst>
                  <a:outerShdw blurRad="38100" dist="38100" dir="2700000" algn="tl">
                    <a:srgbClr val="000000">
                      <a:alpha val="43137"/>
                    </a:srgbClr>
                  </a:outerShdw>
                </a:effectLst>
                <a:latin typeface="Comic Sans MS" panose="030F0702030302020204" pitchFamily="66" charset="0"/>
              </a:rPr>
            </a:br>
            <a:r>
              <a:rPr lang="fr-FR" sz="2000" dirty="0">
                <a:solidFill>
                  <a:schemeClr val="bg1"/>
                </a:solidFill>
                <a:effectLst>
                  <a:outerShdw blurRad="38100" dist="38100" dir="2700000" algn="tl">
                    <a:srgbClr val="000000">
                      <a:alpha val="43137"/>
                    </a:srgbClr>
                  </a:outerShdw>
                </a:effectLst>
                <a:latin typeface="Comic Sans MS" panose="030F0702030302020204" pitchFamily="66" charset="0"/>
              </a:rPr>
              <a:t>car la présence de Dieu auprès d’Israël est fidèle, inébranlable comme le rocher.</a:t>
            </a:r>
            <a:endParaRPr lang="it-IT" sz="200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77362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2420"/>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4BECCB7-6129-41AA-C606-2A492B340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17" y="0"/>
            <a:ext cx="10287965" cy="6858000"/>
          </a:xfrm>
          <a:prstGeom prst="rect">
            <a:avLst/>
          </a:prstGeom>
        </p:spPr>
      </p:pic>
      <p:sp>
        <p:nvSpPr>
          <p:cNvPr id="3" name="CasellaDiTesto 2">
            <a:extLst>
              <a:ext uri="{FF2B5EF4-FFF2-40B4-BE49-F238E27FC236}">
                <a16:creationId xmlns:a16="http://schemas.microsoft.com/office/drawing/2014/main" id="{38680512-D9E6-1392-961E-CE71D2456DC9}"/>
              </a:ext>
            </a:extLst>
          </p:cNvPr>
          <p:cNvSpPr txBox="1"/>
          <p:nvPr/>
        </p:nvSpPr>
        <p:spPr>
          <a:xfrm>
            <a:off x="1149531" y="5773783"/>
            <a:ext cx="6583680" cy="964623"/>
          </a:xfrm>
          <a:prstGeom prst="rect">
            <a:avLst/>
          </a:prstGeom>
          <a:solidFill>
            <a:srgbClr val="292420">
              <a:alpha val="47000"/>
            </a:srgbClr>
          </a:solidFill>
          <a:effectLst>
            <a:glow rad="177800">
              <a:schemeClr val="tx1">
                <a:alpha val="20000"/>
              </a:schemeClr>
            </a:glow>
            <a:outerShdw blurRad="50800" dist="50800" algn="ctr" rotWithShape="0">
              <a:srgbClr val="000000">
                <a:alpha val="43137"/>
              </a:srgbClr>
            </a:outerShdw>
            <a:softEdge rad="165100"/>
          </a:effectLst>
        </p:spPr>
        <p:txBody>
          <a:bodyPr wrap="square">
            <a:spAutoFit/>
          </a:bodyPr>
          <a:lstStyle/>
          <a:p>
            <a:pPr algn="ctr">
              <a:lnSpc>
                <a:spcPct val="150000"/>
              </a:lnSpc>
            </a:pPr>
            <a:r>
              <a:rPr lang="fr-FR" sz="2000" dirty="0">
                <a:solidFill>
                  <a:schemeClr val="bg1"/>
                </a:solidFill>
                <a:effectLst>
                  <a:outerShdw blurRad="38100" dist="38100" dir="2700000" algn="tl">
                    <a:srgbClr val="000000">
                      <a:alpha val="43137"/>
                    </a:srgbClr>
                  </a:outerShdw>
                </a:effectLst>
                <a:latin typeface="Comic Sans MS" panose="030F0702030302020204" pitchFamily="66" charset="0"/>
              </a:rPr>
              <a:t>Il soutiendra lui-même tous les efforts du peuple dans sa reconstruction civile, politique et religieuse.</a:t>
            </a:r>
            <a:endParaRPr lang="it-IT" sz="200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50111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A877"/>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D3E84C4-7384-AE3E-8851-EA33C8063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89" y="0"/>
            <a:ext cx="10287000" cy="6858000"/>
          </a:xfrm>
          <a:prstGeom prst="rect">
            <a:avLst/>
          </a:prstGeom>
        </p:spPr>
      </p:pic>
      <p:sp>
        <p:nvSpPr>
          <p:cNvPr id="3" name="CasellaDiTesto 2">
            <a:extLst>
              <a:ext uri="{FF2B5EF4-FFF2-40B4-BE49-F238E27FC236}">
                <a16:creationId xmlns:a16="http://schemas.microsoft.com/office/drawing/2014/main" id="{9B9C10A3-FC0E-6BC6-8C93-CC55F5FF060C}"/>
              </a:ext>
            </a:extLst>
          </p:cNvPr>
          <p:cNvSpPr txBox="1"/>
          <p:nvPr/>
        </p:nvSpPr>
        <p:spPr>
          <a:xfrm>
            <a:off x="1669143" y="457742"/>
            <a:ext cx="9184640" cy="964623"/>
          </a:xfrm>
          <a:prstGeom prst="rect">
            <a:avLst/>
          </a:prstGeom>
          <a:noFill/>
        </p:spPr>
        <p:txBody>
          <a:bodyPr wrap="square">
            <a:spAutoFit/>
          </a:bodyPr>
          <a:lstStyle/>
          <a:p>
            <a:pPr algn="ctr">
              <a:lnSpc>
                <a:spcPct val="150000"/>
              </a:lnSpc>
            </a:pPr>
            <a:r>
              <a:rPr lang="fr-FR" sz="2000" b="1" dirty="0">
                <a:solidFill>
                  <a:srgbClr val="000000"/>
                </a:solidFill>
                <a:latin typeface="Comic Sans MS" panose="030F0702030302020204" pitchFamily="66" charset="0"/>
              </a:rPr>
              <a:t>Alors que la ville que l’on croyait « inaccessible » sera abattue </a:t>
            </a:r>
            <a:br>
              <a:rPr lang="fr-FR" sz="2000" b="1" dirty="0">
                <a:solidFill>
                  <a:srgbClr val="000000"/>
                </a:solidFill>
                <a:latin typeface="Comic Sans MS" panose="030F0702030302020204" pitchFamily="66" charset="0"/>
              </a:rPr>
            </a:br>
            <a:r>
              <a:rPr lang="fr-FR" sz="2000" b="1" dirty="0">
                <a:solidFill>
                  <a:srgbClr val="000000"/>
                </a:solidFill>
                <a:latin typeface="Comic Sans MS" panose="030F0702030302020204" pitchFamily="66" charset="0"/>
              </a:rPr>
              <a:t>car non construite selon le plan d’amour de Dieu,</a:t>
            </a:r>
            <a:endParaRPr lang="it-IT" sz="20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48071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2278C24-946C-6783-B2A4-49BCB8FDD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912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B37B2A2-4FA0-4F97-4945-2BB66DB9CF59}"/>
              </a:ext>
            </a:extLst>
          </p:cNvPr>
          <p:cNvSpPr txBox="1"/>
          <p:nvPr/>
        </p:nvSpPr>
        <p:spPr>
          <a:xfrm>
            <a:off x="1770741" y="786675"/>
            <a:ext cx="6981371" cy="707886"/>
          </a:xfrm>
          <a:prstGeom prst="rect">
            <a:avLst/>
          </a:prstGeom>
          <a:noFill/>
        </p:spPr>
        <p:txBody>
          <a:bodyPr wrap="square">
            <a:spAutoFit/>
          </a:bodyPr>
          <a:lstStyle/>
          <a:p>
            <a:pPr algn="ctr"/>
            <a:r>
              <a:rPr lang="fr-FR" sz="2000" b="1" dirty="0">
                <a:solidFill>
                  <a:srgbClr val="000000"/>
                </a:solidFill>
                <a:latin typeface="Comic Sans MS" panose="030F0702030302020204" pitchFamily="66" charset="0"/>
              </a:rPr>
              <a:t>celle qui est construite sur le roc de sa proximité jouira de la paix et de la prospérité. </a:t>
            </a:r>
            <a:endParaRPr lang="it-IT" sz="20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6797388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905</Words>
  <Application>Microsoft Office PowerPoint</Application>
  <PresentationFormat>Grand écran</PresentationFormat>
  <Paragraphs>45</Paragraphs>
  <Slides>36</Slides>
  <Notes>0</Notes>
  <HiddenSlides>0</HiddenSlides>
  <MMClips>5</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Calibri Light</vt:lpstr>
      <vt:lpstr>Comic Sans MS</vt:lpstr>
      <vt:lpstr>Tema di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Pasquale</dc:creator>
  <cp:lastModifiedBy>Famille Chilaud</cp:lastModifiedBy>
  <cp:revision>12</cp:revision>
  <dcterms:created xsi:type="dcterms:W3CDTF">2022-10-10T09:35:10Z</dcterms:created>
  <dcterms:modified xsi:type="dcterms:W3CDTF">2022-11-22T14:09:48Z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6681603</vt:lpwstr>
  </property>
  <property fmtid="{D5CDD505-2E9C-101B-9397-08002B2CF9AE}" pid="3" name="NXPowerLiteSettings">
    <vt:lpwstr>F7000400038000</vt:lpwstr>
  </property>
  <property fmtid="{D5CDD505-2E9C-101B-9397-08002B2CF9AE}" pid="4" name="NXPowerLiteVersion">
    <vt:lpwstr>S9.2.0</vt:lpwstr>
  </property>
</Properties>
</file>